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62" r:id="rId7"/>
    <p:sldId id="263" r:id="rId8"/>
    <p:sldId id="264" r:id="rId9"/>
    <p:sldId id="266" r:id="rId10"/>
    <p:sldId id="265" r:id="rId11"/>
    <p:sldId id="267" r:id="rId1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0"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3F8134-B11A-4D26-9C9C-4EBB5A0DB32F}" type="datetimeFigureOut">
              <a:rPr lang="es-AR" smtClean="0"/>
              <a:pPr/>
              <a:t>22/08/2014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13DDD0F-EF83-4D32-BCAF-4724F16D73F0}"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F8134-B11A-4D26-9C9C-4EBB5A0DB32F}" type="datetimeFigureOut">
              <a:rPr lang="es-AR" smtClean="0"/>
              <a:pPr/>
              <a:t>22/08/2014</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DDD0F-EF83-4D32-BCAF-4724F16D73F0}"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isfd35.no-ip.org:81/pergamo/" TargetMode="External"/><Relationship Id="rId2" Type="http://schemas.openxmlformats.org/officeDocument/2006/relationships/hyperlink" Target="http://isfdyt35.bue.infd.edu.ar/sitio/index.cgi"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7"/>
          <p:cNvSpPr>
            <a:spLocks noGrp="1" noChangeArrowheads="1"/>
          </p:cNvSpPr>
          <p:nvPr>
            <p:ph type="ctrTitle"/>
          </p:nvPr>
        </p:nvSpPr>
        <p:spPr bwMode="auto">
          <a:xfrm>
            <a:off x="642910" y="3571876"/>
            <a:ext cx="7772400" cy="2185214"/>
          </a:xfrm>
          <a:prstGeom prst="rect">
            <a:avLst/>
          </a:prstGeom>
          <a:noFill/>
          <a:ln w="9525">
            <a:noFill/>
            <a:miter lim="800000"/>
            <a:headEnd/>
            <a:tailEnd/>
          </a:ln>
          <a:effectLst/>
        </p:spPr>
        <p:txBody>
          <a:bodyPr wrap="square">
            <a:spAutoFit/>
          </a:bodyPr>
          <a:lstStyle/>
          <a:p>
            <a:pPr algn="ctr">
              <a:defRPr/>
            </a:pPr>
            <a:r>
              <a:rPr lang="es-AR" sz="4800" b="1" i="1" dirty="0" smtClean="0">
                <a:effectLst>
                  <a:outerShdw blurRad="38100" dist="38100" dir="2700000" algn="tl">
                    <a:srgbClr val="C0C0C0"/>
                  </a:outerShdw>
                </a:effectLst>
              </a:rPr>
              <a:t>Biblioteca del ISFD y T Nº 35 </a:t>
            </a:r>
            <a:r>
              <a:rPr lang="es-AR" sz="8000" b="1" i="1" dirty="0" smtClean="0">
                <a:effectLst>
                  <a:outerShdw blurRad="38100" dist="38100" dir="2700000" algn="tl">
                    <a:srgbClr val="C0C0C0"/>
                  </a:outerShdw>
                </a:effectLst>
              </a:rPr>
              <a:t/>
            </a:r>
            <a:br>
              <a:rPr lang="es-AR" sz="8000" b="1" i="1" dirty="0" smtClean="0">
                <a:effectLst>
                  <a:outerShdw blurRad="38100" dist="38100" dir="2700000" algn="tl">
                    <a:srgbClr val="C0C0C0"/>
                  </a:outerShdw>
                </a:effectLst>
              </a:rPr>
            </a:br>
            <a:r>
              <a:rPr lang="es-AR" sz="3600" b="1" i="1" dirty="0" smtClean="0">
                <a:effectLst>
                  <a:outerShdw blurRad="38100" dist="38100" dir="2700000" algn="tl">
                    <a:srgbClr val="C0C0C0"/>
                  </a:outerShdw>
                </a:effectLst>
              </a:rPr>
              <a:t>“Prof. Vicente </a:t>
            </a:r>
            <a:r>
              <a:rPr lang="es-AR" sz="3600" b="1" i="1" dirty="0" err="1" smtClean="0">
                <a:effectLst>
                  <a:outerShdw blurRad="38100" dist="38100" dir="2700000" algn="tl">
                    <a:srgbClr val="C0C0C0"/>
                  </a:outerShdw>
                </a:effectLst>
              </a:rPr>
              <a:t>D´Abramo</a:t>
            </a:r>
            <a:r>
              <a:rPr lang="es-AR" sz="3600" b="1" i="1" dirty="0" smtClean="0">
                <a:effectLst>
                  <a:outerShdw blurRad="38100" dist="38100" dir="2700000" algn="tl">
                    <a:srgbClr val="C0C0C0"/>
                  </a:outerShdw>
                </a:effectLst>
              </a:rPr>
              <a:t>”</a:t>
            </a:r>
            <a:r>
              <a:rPr lang="es-AR" sz="2000" b="1" i="1" dirty="0">
                <a:effectLst>
                  <a:outerShdw blurRad="38100" dist="38100" dir="2700000" algn="tl">
                    <a:srgbClr val="C0C0C0"/>
                  </a:outerShdw>
                </a:effectLst>
              </a:rPr>
              <a:t/>
            </a:r>
            <a:br>
              <a:rPr lang="es-AR" sz="2000" b="1" i="1" dirty="0">
                <a:effectLst>
                  <a:outerShdw blurRad="38100" dist="38100" dir="2700000" algn="tl">
                    <a:srgbClr val="C0C0C0"/>
                  </a:outerShdw>
                </a:effectLst>
              </a:rPr>
            </a:br>
            <a:endParaRPr lang="es-AR" sz="2000" b="1" i="1" dirty="0">
              <a:effectLst>
                <a:outerShdw blurRad="38100" dist="38100" dir="2700000" algn="tl">
                  <a:srgbClr val="C0C0C0"/>
                </a:outerShdw>
              </a:effectLst>
            </a:endParaRPr>
          </a:p>
          <a:p>
            <a:pPr algn="ctr">
              <a:defRPr/>
            </a:pPr>
            <a:r>
              <a:rPr lang="es-AR" sz="3200" b="1" i="1" dirty="0">
                <a:effectLst>
                  <a:outerShdw blurRad="38100" dist="38100" dir="2700000" algn="tl">
                    <a:srgbClr val="C0C0C0"/>
                  </a:outerShdw>
                </a:effectLst>
              </a:rPr>
              <a:t>USO DEL CATALOGO</a:t>
            </a:r>
            <a:endParaRPr lang="es-ES" sz="3200" b="1" i="1" dirty="0">
              <a:effectLst>
                <a:outerShdw blurRad="38100" dist="38100" dir="2700000" algn="tl">
                  <a:srgbClr val="C0C0C0"/>
                </a:outerShdw>
              </a:effectLst>
            </a:endParaRPr>
          </a:p>
        </p:txBody>
      </p:sp>
      <p:pic>
        <p:nvPicPr>
          <p:cNvPr id="7" name="Picture 2" descr="ISFD35Biblio_Logo_Small"/>
          <p:cNvPicPr>
            <a:picLocks noChangeAspect="1" noChangeArrowheads="1"/>
          </p:cNvPicPr>
          <p:nvPr/>
        </p:nvPicPr>
        <p:blipFill>
          <a:blip r:embed="rId2"/>
          <a:srcRect/>
          <a:stretch>
            <a:fillRect/>
          </a:stretch>
        </p:blipFill>
        <p:spPr bwMode="auto">
          <a:xfrm>
            <a:off x="1071538" y="1000108"/>
            <a:ext cx="2071702" cy="1428760"/>
          </a:xfrm>
          <a:prstGeom prst="rect">
            <a:avLst/>
          </a:prstGeom>
          <a:noFill/>
          <a:ln w="9525">
            <a:noFill/>
            <a:miter lim="800000"/>
            <a:headEnd/>
            <a:tailEnd/>
          </a:ln>
        </p:spPr>
      </p:pic>
      <p:pic>
        <p:nvPicPr>
          <p:cNvPr id="8" name="Picture 5" descr="logoisfd35[1]"/>
          <p:cNvPicPr>
            <a:picLocks noChangeAspect="1" noChangeArrowheads="1"/>
          </p:cNvPicPr>
          <p:nvPr/>
        </p:nvPicPr>
        <p:blipFill>
          <a:blip r:embed="rId3"/>
          <a:srcRect/>
          <a:stretch>
            <a:fillRect/>
          </a:stretch>
        </p:blipFill>
        <p:spPr bwMode="auto">
          <a:xfrm>
            <a:off x="6143636" y="857232"/>
            <a:ext cx="2044707" cy="1714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7"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
                                            <p:txEl>
                                              <p:pRg st="0" end="0"/>
                                            </p:txEl>
                                          </p:spTgt>
                                        </p:tgtEl>
                                        <p:attrNameLst>
                                          <p:attrName>fill.type</p:attrName>
                                        </p:attrNameLst>
                                      </p:cBhvr>
                                      <p:to>
                                        <p:strVal val="solid"/>
                                      </p:to>
                                    </p:set>
                                  </p:childTnLst>
                                </p:cTn>
                              </p:par>
                            </p:childTnLst>
                          </p:cTn>
                        </p:par>
                        <p:par>
                          <p:cTn id="10" fill="hold">
                            <p:stCondLst>
                              <p:cond delay="184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13"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6">
                                            <p:txEl>
                                              <p:pRg st="1" end="1"/>
                                            </p:txEl>
                                          </p:spTgt>
                                        </p:tgtEl>
                                        <p:attrNameLst>
                                          <p:attrName>fill.type</p:attrName>
                                        </p:attrNameLst>
                                      </p:cBhvr>
                                      <p:to>
                                        <p:strVal val="solid"/>
                                      </p:to>
                                    </p:set>
                                  </p:childTnLst>
                                </p:cTn>
                              </p:par>
                            </p:childTnLst>
                          </p:cTn>
                        </p:par>
                        <p:par>
                          <p:cTn id="16" fill="hold">
                            <p:stCondLst>
                              <p:cond delay="2440"/>
                            </p:stCondLst>
                            <p:childTnLst>
                              <p:par>
                                <p:cTn id="17" presetID="3" presetClass="emph" presetSubtype="2" fill="hold" nodeType="afterEffect">
                                  <p:stCondLst>
                                    <p:cond delay="0"/>
                                  </p:stCondLst>
                                  <p:iterate type="lt">
                                    <p:tmPct val="0"/>
                                  </p:iterate>
                                  <p:childTnLst>
                                    <p:animClr clrSpc="rgb" dir="cw">
                                      <p:cBhvr override="childStyle">
                                        <p:cTn id="18" dur="5000" fill="hold"/>
                                        <p:tgtEl>
                                          <p:spTgt spid="6">
                                            <p:txEl>
                                              <p:pRg st="0" end="0"/>
                                            </p:txEl>
                                          </p:spTgt>
                                        </p:tgtEl>
                                        <p:attrNameLst>
                                          <p:attrName>style.color</p:attrName>
                                        </p:attrNameLst>
                                      </p:cBhvr>
                                      <p:to>
                                        <a:srgbClr val="FF0000"/>
                                      </p:to>
                                    </p:animClr>
                                  </p:childTnLst>
                                </p:cTn>
                              </p:par>
                            </p:childTnLst>
                          </p:cTn>
                        </p:par>
                        <p:par>
                          <p:cTn id="19" fill="hold">
                            <p:stCondLst>
                              <p:cond delay="7440"/>
                            </p:stCondLst>
                            <p:childTnLst>
                              <p:par>
                                <p:cTn id="20" presetID="3" presetClass="emph" presetSubtype="2" fill="hold" nodeType="afterEffect">
                                  <p:stCondLst>
                                    <p:cond delay="0"/>
                                  </p:stCondLst>
                                  <p:iterate type="lt">
                                    <p:tmPct val="0"/>
                                  </p:iterate>
                                  <p:childTnLst>
                                    <p:animClr clrSpc="rgb" dir="cw">
                                      <p:cBhvr override="childStyle">
                                        <p:cTn id="21" dur="2000" fill="hold"/>
                                        <p:tgtEl>
                                          <p:spTgt spid="6">
                                            <p:txEl>
                                              <p:pRg st="1" end="1"/>
                                            </p:txEl>
                                          </p:spTgt>
                                        </p:tgtEl>
                                        <p:attrNameLst>
                                          <p:attrName>style.color</p:attrName>
                                        </p:attrNameLst>
                                      </p:cBhvr>
                                      <p:to>
                                        <a:srgbClr val="FF0000"/>
                                      </p:to>
                                    </p:animClr>
                                  </p:childTnLst>
                                </p:cTn>
                              </p:par>
                            </p:childTnLst>
                          </p:cTn>
                        </p:par>
                        <p:par>
                          <p:cTn id="22" fill="hold">
                            <p:stCondLst>
                              <p:cond delay="9440"/>
                            </p:stCondLst>
                            <p:childTnLst>
                              <p:par>
                                <p:cTn id="23" presetID="3" presetClass="emph" presetSubtype="2" fill="hold" nodeType="afterEffect">
                                  <p:stCondLst>
                                    <p:cond delay="0"/>
                                  </p:stCondLst>
                                  <p:iterate type="lt">
                                    <p:tmPct val="0"/>
                                  </p:iterate>
                                  <p:childTnLst>
                                    <p:animClr clrSpc="rgb" dir="cw">
                                      <p:cBhvr override="childStyle">
                                        <p:cTn id="24" dur="3000" fill="hold"/>
                                        <p:tgtEl>
                                          <p:spTgt spid="6">
                                            <p:txEl>
                                              <p:pRg st="1" end="1"/>
                                            </p:txEl>
                                          </p:spTgt>
                                        </p:tgtEl>
                                        <p:attrNameLst>
                                          <p:attrName>style.color</p:attrName>
                                        </p:attrNameLst>
                                      </p:cBhvr>
                                      <p:to>
                                        <a:srgbClr val="FF0000"/>
                                      </p:to>
                                    </p:animClr>
                                  </p:childTnLst>
                                </p:cTn>
                              </p:par>
                            </p:childTnLst>
                          </p:cTn>
                        </p:par>
                        <p:par>
                          <p:cTn id="25" fill="hold">
                            <p:stCondLst>
                              <p:cond delay="12440"/>
                            </p:stCondLst>
                            <p:childTnLst>
                              <p:par>
                                <p:cTn id="26" presetID="5" presetClass="emph" presetSubtype="3" nodeType="afterEffect">
                                  <p:stCondLst>
                                    <p:cond delay="0"/>
                                  </p:stCondLst>
                                  <p:iterate type="lt">
                                    <p:tmAbs val="0"/>
                                  </p:iterate>
                                  <p:childTnLst>
                                    <p:set>
                                      <p:cBhvr override="childStyle">
                                        <p:cTn id="27" dur="indefinite"/>
                                        <p:tgtEl>
                                          <p:spTgt spid="6">
                                            <p:txEl>
                                              <p:pRg st="1" end="1"/>
                                            </p:txEl>
                                          </p:spTgt>
                                        </p:tgtEl>
                                        <p:attrNameLst>
                                          <p:attrName>style.fontStyle</p:attrName>
                                        </p:attrNameLst>
                                      </p:cBhvr>
                                      <p:to>
                                        <p:strVal val="italic"/>
                                      </p:to>
                                    </p:set>
                                    <p:set>
                                      <p:cBhvr override="childStyle">
                                        <p:cTn id="28" dur="indefinite"/>
                                        <p:tgtEl>
                                          <p:spTgt spid="6">
                                            <p:txEl>
                                              <p:pRg st="1" end="1"/>
                                            </p:txEl>
                                          </p:spTgt>
                                        </p:tgtEl>
                                        <p:attrNameLst>
                                          <p:attrName>style.fontWeight</p:attrName>
                                        </p:attrNameLst>
                                      </p:cBhvr>
                                      <p:to>
                                        <p:strVal val="bold"/>
                                      </p:to>
                                    </p:set>
                                    <p:set>
                                      <p:cBhvr override="childStyle">
                                        <p:cTn id="29" dur="indefinite"/>
                                        <p:tgtEl>
                                          <p:spTgt spid="6">
                                            <p:txEl>
                                              <p:pRg st="1" end="1"/>
                                            </p:txEl>
                                          </p:spTgt>
                                        </p:tgtEl>
                                        <p:attrNameLst>
                                          <p:attrName>style.textDecorationUnderline</p:attrName>
                                        </p:attrNameLst>
                                      </p:cBhvr>
                                      <p:to>
                                        <p:strVal val="false"/>
                                      </p:to>
                                    </p:set>
                                  </p:childTnLst>
                                </p:cTn>
                              </p:par>
                            </p:childTnLst>
                          </p:cTn>
                        </p:par>
                        <p:par>
                          <p:cTn id="30" fill="hold">
                            <p:stCondLst>
                              <p:cond delay="12440"/>
                            </p:stCondLst>
                            <p:childTnLst>
                              <p:par>
                                <p:cTn id="31" presetID="6"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1000"/>
                                        <p:tgtEl>
                                          <p:spTgt spid="7"/>
                                        </p:tgtEl>
                                      </p:cBhvr>
                                    </p:animEffect>
                                  </p:childTnLst>
                                </p:cTn>
                              </p:par>
                            </p:childTnLst>
                          </p:cTn>
                        </p:par>
                        <p:par>
                          <p:cTn id="34" fill="hold">
                            <p:stCondLst>
                              <p:cond delay="13440"/>
                            </p:stCondLst>
                            <p:childTnLst>
                              <p:par>
                                <p:cTn id="35" presetID="48" presetClass="entr" presetSubtype="0" accel="5000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8"/>
                                        </p:tgtEl>
                                        <p:attrNameLst>
                                          <p:attrName>ppt_y</p:attrName>
                                        </p:attrNameLst>
                                      </p:cBhvr>
                                      <p:tavLst>
                                        <p:tav tm="0">
                                          <p:val>
                                            <p:strVal val="#ppt_y"/>
                                          </p:val>
                                        </p:tav>
                                        <p:tav tm="100000">
                                          <p:val>
                                            <p:strVal val="#ppt_y"/>
                                          </p:val>
                                        </p:tav>
                                      </p:tavLst>
                                    </p:anim>
                                    <p:animEffect transition="in" filter="fade">
                                      <p:cBhvr>
                                        <p:cTn id="4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srcRect/>
          <a:stretch>
            <a:fillRect/>
          </a:stretch>
        </p:blipFill>
        <p:spPr bwMode="auto">
          <a:xfrm>
            <a:off x="323850" y="260350"/>
            <a:ext cx="8208963" cy="3671888"/>
          </a:xfrm>
          <a:prstGeom prst="rect">
            <a:avLst/>
          </a:prstGeom>
          <a:noFill/>
          <a:ln w="9525">
            <a:noFill/>
            <a:miter lim="800000"/>
            <a:headEnd/>
            <a:tailEnd/>
          </a:ln>
        </p:spPr>
      </p:pic>
      <p:pic>
        <p:nvPicPr>
          <p:cNvPr id="4" name="Picture 5"/>
          <p:cNvPicPr>
            <a:picLocks noChangeAspect="1" noChangeArrowheads="1"/>
          </p:cNvPicPr>
          <p:nvPr/>
        </p:nvPicPr>
        <p:blipFill>
          <a:blip r:embed="rId3">
            <a:lum bright="-40000" contrast="40000"/>
          </a:blip>
          <a:srcRect/>
          <a:stretch>
            <a:fillRect/>
          </a:stretch>
        </p:blipFill>
        <p:spPr bwMode="auto">
          <a:xfrm>
            <a:off x="2484438" y="4652963"/>
            <a:ext cx="6483350" cy="1944687"/>
          </a:xfrm>
          <a:prstGeom prst="rect">
            <a:avLst/>
          </a:prstGeom>
          <a:noFill/>
          <a:ln w="9525">
            <a:noFill/>
            <a:miter lim="800000"/>
            <a:headEnd/>
            <a:tailEnd/>
          </a:ln>
        </p:spPr>
      </p:pic>
      <p:sp>
        <p:nvSpPr>
          <p:cNvPr id="5" name="4 Elipse"/>
          <p:cNvSpPr/>
          <p:nvPr/>
        </p:nvSpPr>
        <p:spPr>
          <a:xfrm>
            <a:off x="4143372" y="3143248"/>
            <a:ext cx="928694" cy="50006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0"/>
                                        <p:tgtEl>
                                          <p:spTgt spid="3"/>
                                        </p:tgtEl>
                                      </p:cBhvr>
                                    </p:animEffect>
                                  </p:childTnLst>
                                </p:cTn>
                              </p:par>
                            </p:childTnLst>
                          </p:cTn>
                        </p:par>
                        <p:par>
                          <p:cTn id="8" fill="hold">
                            <p:stCondLst>
                              <p:cond delay="5000"/>
                            </p:stCondLst>
                            <p:childTnLst>
                              <p:par>
                                <p:cTn id="9" presetID="6"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011750"/>
          </a:xfrm>
        </p:spPr>
        <p:txBody>
          <a:bodyPr/>
          <a:lstStyle/>
          <a:p>
            <a:r>
              <a:rPr lang="es-AR" dirty="0" smtClean="0"/>
              <a:t>Si en estos breves pasos todavía se </a:t>
            </a:r>
            <a:r>
              <a:rPr lang="es-AR" dirty="0" smtClean="0"/>
              <a:t>quedó </a:t>
            </a:r>
            <a:r>
              <a:rPr lang="es-AR" dirty="0" smtClean="0"/>
              <a:t>con dudas </a:t>
            </a:r>
            <a:r>
              <a:rPr lang="es-AR" dirty="0" smtClean="0"/>
              <a:t>puede </a:t>
            </a:r>
            <a:r>
              <a:rPr lang="es-AR" dirty="0" smtClean="0"/>
              <a:t>consultar a </a:t>
            </a:r>
            <a:r>
              <a:rPr lang="es-AR" smtClean="0"/>
              <a:t>su </a:t>
            </a:r>
            <a:r>
              <a:rPr lang="es-AR" smtClean="0"/>
              <a:t>Bibliotecario!</a:t>
            </a:r>
            <a:r>
              <a:rPr lang="es-AR" dirty="0" smtClean="0"/>
              <a:t/>
            </a:r>
            <a:br>
              <a:rPr lang="es-AR" dirty="0" smtClean="0"/>
            </a:br>
            <a:r>
              <a:rPr lang="es-AR" dirty="0"/>
              <a:t/>
            </a:r>
            <a:br>
              <a:rPr lang="es-AR" dirty="0"/>
            </a:br>
            <a:r>
              <a:rPr lang="es-AR" dirty="0" smtClean="0"/>
              <a:t>Muchas gracias!</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71481"/>
            <a:ext cx="7772400" cy="5000660"/>
          </a:xfrm>
        </p:spPr>
        <p:txBody>
          <a:bodyPr>
            <a:normAutofit fontScale="90000"/>
          </a:bodyPr>
          <a:lstStyle/>
          <a:p>
            <a:r>
              <a:rPr lang="es-AR" sz="4000" dirty="0" smtClean="0"/>
              <a:t/>
            </a:r>
            <a:br>
              <a:rPr lang="es-AR" sz="4000" dirty="0" smtClean="0"/>
            </a:br>
            <a:r>
              <a:rPr lang="es-AR" sz="4000" dirty="0"/>
              <a:t/>
            </a:r>
            <a:br>
              <a:rPr lang="es-AR" sz="4000" dirty="0"/>
            </a:br>
            <a:r>
              <a:rPr lang="es-AR" sz="4000" dirty="0" smtClean="0"/>
              <a:t>Ingrese al sitio web del Instituto:</a:t>
            </a:r>
            <a:br>
              <a:rPr lang="es-AR" sz="4000" dirty="0" smtClean="0"/>
            </a:br>
            <a:r>
              <a:rPr lang="es-AR" sz="3200" dirty="0" smtClean="0"/>
              <a:t/>
            </a:r>
            <a:br>
              <a:rPr lang="es-AR" sz="3200" dirty="0" smtClean="0"/>
            </a:br>
            <a:r>
              <a:rPr lang="es-AR" sz="3200" dirty="0" smtClean="0"/>
              <a:t> </a:t>
            </a:r>
            <a:r>
              <a:rPr lang="es-AR" sz="3200" dirty="0" smtClean="0">
                <a:hlinkClick r:id="rId2"/>
              </a:rPr>
              <a:t>http://isfdyt35.bue.infd.edu.ar/sitio/index.cgi</a:t>
            </a:r>
            <a:r>
              <a:rPr lang="es-AR" sz="3200" dirty="0" smtClean="0"/>
              <a:t>  </a:t>
            </a:r>
            <a:br>
              <a:rPr lang="es-AR" sz="3200" dirty="0" smtClean="0"/>
            </a:br>
            <a:r>
              <a:rPr lang="es-AR" sz="3200" dirty="0"/>
              <a:t/>
            </a:r>
            <a:br>
              <a:rPr lang="es-AR" sz="3200" dirty="0"/>
            </a:br>
            <a:r>
              <a:rPr lang="es-AR" sz="3200" dirty="0" smtClean="0"/>
              <a:t>vaya al enlace de Biblioteca</a:t>
            </a:r>
            <a:br>
              <a:rPr lang="es-AR" sz="3200" dirty="0" smtClean="0"/>
            </a:br>
            <a:r>
              <a:rPr lang="es-AR" sz="3200" dirty="0" smtClean="0"/>
              <a:t>y de ahí a:</a:t>
            </a:r>
            <a:br>
              <a:rPr lang="es-AR" sz="3200" dirty="0" smtClean="0"/>
            </a:br>
            <a:r>
              <a:rPr lang="es-AR" sz="3200" dirty="0"/>
              <a:t/>
            </a:r>
            <a:br>
              <a:rPr lang="es-AR" sz="3200" dirty="0"/>
            </a:br>
            <a:r>
              <a:rPr lang="es-AR" sz="2800" dirty="0" smtClean="0">
                <a:hlinkClick r:id="rId3" tooltip="Consulta de catálogo en linea"/>
              </a:rPr>
              <a:t> Consulta de catálogo en </a:t>
            </a:r>
            <a:r>
              <a:rPr lang="es-AR" sz="2800" dirty="0" err="1" smtClean="0">
                <a:hlinkClick r:id="rId3" tooltip="Consulta de catálogo en linea"/>
              </a:rPr>
              <a:t>linea</a:t>
            </a:r>
            <a:r>
              <a:rPr lang="es-AR" sz="2800" dirty="0" smtClean="0">
                <a:hlinkClick r:id="rId3" tooltip="Consulta de catálogo en linea"/>
              </a:rPr>
              <a:t> </a:t>
            </a:r>
            <a:r>
              <a:rPr lang="es-AR" sz="3200" dirty="0" smtClean="0"/>
              <a:t/>
            </a:r>
            <a:br>
              <a:rPr lang="es-AR" sz="3200" dirty="0" smtClean="0"/>
            </a:br>
            <a:r>
              <a:rPr lang="es-AR" sz="3200" dirty="0" smtClean="0"/>
              <a:t/>
            </a:r>
            <a:br>
              <a:rPr lang="es-AR" sz="3200" dirty="0" smtClean="0"/>
            </a:br>
            <a:r>
              <a:rPr lang="es-AR" sz="3200" dirty="0" smtClean="0"/>
              <a:t/>
            </a:r>
            <a:br>
              <a:rPr lang="es-AR" sz="3200" dirty="0" smtClean="0"/>
            </a:br>
            <a:r>
              <a:rPr lang="es-AR" sz="3200" dirty="0" smtClean="0"/>
              <a:t/>
            </a:r>
            <a:br>
              <a:rPr lang="es-AR" sz="3200" dirty="0" smtClean="0"/>
            </a:br>
            <a:r>
              <a:rPr lang="es-AR" sz="3200" dirty="0"/>
              <a:t/>
            </a:r>
            <a:br>
              <a:rPr lang="es-AR" sz="3200" dirty="0"/>
            </a:br>
            <a:endParaRPr lang="es-A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28662" y="1428736"/>
            <a:ext cx="7715304" cy="3970318"/>
          </a:xfrm>
          <a:prstGeom prst="rect">
            <a:avLst/>
          </a:prstGeom>
        </p:spPr>
        <p:txBody>
          <a:bodyPr wrap="square">
            <a:spAutoFit/>
          </a:bodyPr>
          <a:lstStyle/>
          <a:p>
            <a:pPr algn="ctr"/>
            <a:r>
              <a:rPr lang="es-AR" sz="3600" dirty="0" smtClean="0"/>
              <a:t>Las búsquedas del material bibliográfico  pueden realizarse de dos maneras diferentes:</a:t>
            </a:r>
            <a:br>
              <a:rPr lang="es-AR" sz="3600" dirty="0" smtClean="0"/>
            </a:br>
            <a:r>
              <a:rPr lang="es-AR" sz="3600" dirty="0" smtClean="0"/>
              <a:t/>
            </a:r>
            <a:br>
              <a:rPr lang="es-AR" sz="3600" dirty="0" smtClean="0"/>
            </a:br>
            <a:r>
              <a:rPr lang="es-AR" sz="3600" dirty="0" smtClean="0"/>
              <a:t> SIMPLES</a:t>
            </a:r>
            <a:br>
              <a:rPr lang="es-AR" sz="3600" dirty="0" smtClean="0"/>
            </a:br>
            <a:r>
              <a:rPr lang="es-AR" sz="3600" dirty="0" smtClean="0"/>
              <a:t>o</a:t>
            </a:r>
            <a:br>
              <a:rPr lang="es-AR" sz="3600" dirty="0" smtClean="0"/>
            </a:br>
            <a:r>
              <a:rPr lang="es-AR" sz="3600" dirty="0" smtClean="0"/>
              <a:t>AVANZADAS</a:t>
            </a:r>
            <a:endParaRPr lang="es-A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714488"/>
            <a:ext cx="8229600" cy="1143000"/>
          </a:xfrm>
        </p:spPr>
        <p:txBody>
          <a:bodyPr/>
          <a:lstStyle/>
          <a:p>
            <a:endParaRPr lang="es-AR" dirty="0"/>
          </a:p>
        </p:txBody>
      </p:sp>
      <p:pic>
        <p:nvPicPr>
          <p:cNvPr id="3" name="Picture 4"/>
          <p:cNvPicPr>
            <a:picLocks noGrp="1" noChangeAspect="1" noChangeArrowheads="1"/>
          </p:cNvPicPr>
          <p:nvPr>
            <p:ph type="body" idx="4294967295"/>
          </p:nvPr>
        </p:nvPicPr>
        <p:blipFill>
          <a:blip r:embed="rId2"/>
          <a:srcRect/>
          <a:stretch>
            <a:fillRect/>
          </a:stretch>
        </p:blipFill>
        <p:spPr>
          <a:xfrm>
            <a:off x="250825" y="188913"/>
            <a:ext cx="8569325" cy="6427787"/>
          </a:xfrm>
          <a:noFill/>
        </p:spPr>
      </p:pic>
      <p:sp>
        <p:nvSpPr>
          <p:cNvPr id="4" name="3 Elipse"/>
          <p:cNvSpPr/>
          <p:nvPr/>
        </p:nvSpPr>
        <p:spPr>
          <a:xfrm>
            <a:off x="1285852" y="1714488"/>
            <a:ext cx="785818" cy="5715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 name="Picture 4"/>
          <p:cNvPicPr>
            <a:picLocks noChangeAspect="1" noChangeArrowheads="1"/>
          </p:cNvPicPr>
          <p:nvPr/>
        </p:nvPicPr>
        <p:blipFill>
          <a:blip r:embed="rId2"/>
          <a:srcRect/>
          <a:stretch>
            <a:fillRect/>
          </a:stretch>
        </p:blipFill>
        <p:spPr bwMode="auto">
          <a:xfrm>
            <a:off x="250825" y="188913"/>
            <a:ext cx="8642350" cy="6364287"/>
          </a:xfrm>
          <a:prstGeom prst="rect">
            <a:avLst/>
          </a:prstGeom>
          <a:noFill/>
          <a:ln w="9525">
            <a:noFill/>
            <a:miter lim="800000"/>
            <a:headEnd/>
            <a:tailEnd/>
          </a:ln>
        </p:spPr>
      </p:pic>
      <p:sp>
        <p:nvSpPr>
          <p:cNvPr id="5" name="4 Elipse"/>
          <p:cNvSpPr/>
          <p:nvPr/>
        </p:nvSpPr>
        <p:spPr>
          <a:xfrm>
            <a:off x="2000232" y="1857364"/>
            <a:ext cx="857256" cy="3571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42984"/>
            <a:ext cx="8229600" cy="5000660"/>
          </a:xfrm>
        </p:spPr>
        <p:txBody>
          <a:bodyPr>
            <a:normAutofit fontScale="90000"/>
          </a:bodyPr>
          <a:lstStyle/>
          <a:p>
            <a:r>
              <a:rPr lang="es-AR" dirty="0" smtClean="0"/>
              <a:t/>
            </a:r>
            <a:br>
              <a:rPr lang="es-AR" dirty="0" smtClean="0"/>
            </a:br>
            <a:r>
              <a:rPr lang="es-AR" sz="3600" dirty="0" smtClean="0"/>
              <a:t>Los resultados que aparecen son un listado de obras donde se encuentran presentes los autores, títulos o temas por nosotros requeridos y </a:t>
            </a:r>
            <a:r>
              <a:rPr lang="es-AR" sz="3600" dirty="0" smtClean="0"/>
              <a:t>además </a:t>
            </a:r>
            <a:r>
              <a:rPr lang="es-AR" sz="3600" dirty="0" smtClean="0"/>
              <a:t>de mostrarnos su ubicación al pasar con el cursor por encima de cada documento, nos describe cada documento en detalle, por lo que</a:t>
            </a:r>
            <a:r>
              <a:rPr lang="es-AR" sz="3600" dirty="0"/>
              <a:t> </a:t>
            </a:r>
            <a:r>
              <a:rPr lang="es-AR" sz="3600" dirty="0" smtClean="0"/>
              <a:t>haciendo un </a:t>
            </a:r>
            <a:r>
              <a:rPr lang="es-AR" sz="3600" dirty="0" err="1" smtClean="0"/>
              <a:t>click</a:t>
            </a:r>
            <a:r>
              <a:rPr lang="es-AR" sz="3600" dirty="0" smtClean="0"/>
              <a:t> sobre  el elegido, nos lleva a la pantalla completa </a:t>
            </a:r>
            <a:r>
              <a:rPr lang="es-AR" sz="4000" dirty="0" smtClean="0"/>
              <a:t>:</a:t>
            </a:r>
            <a:endParaRPr lang="es-AR"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539750" y="549275"/>
            <a:ext cx="7993063" cy="6002338"/>
          </a:xfrm>
          <a:prstGeom prst="rect">
            <a:avLst/>
          </a:prstGeom>
          <a:noFill/>
          <a:ln w="9525">
            <a:noFill/>
            <a:miter lim="800000"/>
            <a:headEnd/>
            <a:tailEnd/>
          </a:ln>
        </p:spPr>
      </p:pic>
      <p:cxnSp>
        <p:nvCxnSpPr>
          <p:cNvPr id="6" name="5 Conector recto de flecha"/>
          <p:cNvCxnSpPr/>
          <p:nvPr/>
        </p:nvCxnSpPr>
        <p:spPr>
          <a:xfrm rot="5400000">
            <a:off x="3178959" y="2178835"/>
            <a:ext cx="1785950" cy="14287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900113" y="692150"/>
            <a:ext cx="7561262" cy="56769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571500" y="1285875"/>
            <a:ext cx="8229600" cy="4225925"/>
          </a:xfrm>
        </p:spPr>
        <p:txBody>
          <a:bodyPr>
            <a:normAutofit/>
          </a:bodyPr>
          <a:lstStyle/>
          <a:p>
            <a:pPr eaLnBrk="1" hangingPunct="1">
              <a:defRPr/>
            </a:pPr>
            <a:r>
              <a:rPr lang="es-AR" sz="3200" dirty="0" smtClean="0">
                <a:solidFill>
                  <a:schemeClr val="tx1"/>
                </a:solidFill>
                <a:latin typeface="Calibri" pitchFamily="34" charset="0"/>
                <a:cs typeface="Calibri" pitchFamily="34" charset="0"/>
              </a:rPr>
              <a:t>El catálogo también</a:t>
            </a:r>
            <a:br>
              <a:rPr lang="es-AR" sz="3200" dirty="0" smtClean="0">
                <a:solidFill>
                  <a:schemeClr val="tx1"/>
                </a:solidFill>
                <a:latin typeface="Calibri" pitchFamily="34" charset="0"/>
                <a:cs typeface="Calibri" pitchFamily="34" charset="0"/>
              </a:rPr>
            </a:br>
            <a:r>
              <a:rPr lang="es-AR" sz="3200" dirty="0" smtClean="0">
                <a:solidFill>
                  <a:schemeClr val="tx1"/>
                </a:solidFill>
                <a:latin typeface="Calibri" pitchFamily="34" charset="0"/>
                <a:cs typeface="Calibri" pitchFamily="34" charset="0"/>
              </a:rPr>
              <a:t>nos ofrece información sobre la disponibilidad del documento, ya que en la parte inferior figuran ejemplares por número de inventario, si </a:t>
            </a:r>
            <a:r>
              <a:rPr lang="es-AR" sz="3200" dirty="0" smtClean="0">
                <a:solidFill>
                  <a:schemeClr val="tx1"/>
                </a:solidFill>
                <a:latin typeface="Calibri" pitchFamily="34" charset="0"/>
                <a:cs typeface="Calibri" pitchFamily="34" charset="0"/>
              </a:rPr>
              <a:t>se encuentra </a:t>
            </a:r>
            <a:r>
              <a:rPr lang="es-AR" sz="3200" dirty="0" smtClean="0">
                <a:solidFill>
                  <a:schemeClr val="tx1"/>
                </a:solidFill>
                <a:latin typeface="Calibri" pitchFamily="34" charset="0"/>
                <a:cs typeface="Calibri" pitchFamily="34" charset="0"/>
              </a:rPr>
              <a:t>disponible, o en todo caso, cuándo estarán disponibles para uso en sala o </a:t>
            </a:r>
            <a:br>
              <a:rPr lang="es-AR" sz="3200" dirty="0" smtClean="0">
                <a:solidFill>
                  <a:schemeClr val="tx1"/>
                </a:solidFill>
                <a:latin typeface="Calibri" pitchFamily="34" charset="0"/>
                <a:cs typeface="Calibri" pitchFamily="34" charset="0"/>
              </a:rPr>
            </a:br>
            <a:r>
              <a:rPr lang="es-AR" sz="3200" dirty="0" smtClean="0">
                <a:solidFill>
                  <a:schemeClr val="tx1"/>
                </a:solidFill>
                <a:latin typeface="Calibri" pitchFamily="34" charset="0"/>
                <a:cs typeface="Calibri" pitchFamily="34" charset="0"/>
              </a:rPr>
              <a:t>préstamo domiciliario. </a:t>
            </a:r>
            <a:endParaRPr lang="es-ES" sz="32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38</Words>
  <Application>Microsoft Office PowerPoint</Application>
  <PresentationFormat>Presentación en pantalla (4:3)</PresentationFormat>
  <Paragraphs>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Biblioteca del ISFD y T Nº 35  “Prof. Vicente D´Abramo”  USO DEL CATALOGO</vt:lpstr>
      <vt:lpstr>  Ingrese al sitio web del Instituto:   http://isfdyt35.bue.infd.edu.ar/sitio/index.cgi    vaya al enlace de Biblioteca y de ahí a:   Consulta de catálogo en linea      </vt:lpstr>
      <vt:lpstr>Diapositiva 3</vt:lpstr>
      <vt:lpstr>Diapositiva 4</vt:lpstr>
      <vt:lpstr>Diapositiva 5</vt:lpstr>
      <vt:lpstr> Los resultados que aparecen son un listado de obras donde se encuentran presentes los autores, títulos o temas por nosotros requeridos y además de mostrarnos su ubicación al pasar con el cursor por encima de cada documento, nos describe cada documento en detalle, por lo que haciendo un click sobre  el elegido, nos lleva a la pantalla completa :</vt:lpstr>
      <vt:lpstr>Diapositiva 7</vt:lpstr>
      <vt:lpstr>Diapositiva 8</vt:lpstr>
      <vt:lpstr>El catálogo también nos ofrece información sobre la disponibilidad del documento, ya que en la parte inferior figuran ejemplares por número de inventario, si se encuentra disponible, o en todo caso, cuándo estarán disponibles para uso en sala o  préstamo domiciliario. </vt:lpstr>
      <vt:lpstr>Diapositiva 10</vt:lpstr>
      <vt:lpstr>Si en estos breves pasos todavía se quedó con dudas puede consultar a su Bibliotecario!  Muchas gracias!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Biblioteca del ISFD y T Nº 35  “Prof. Vicente D´Abramo”  USO DEL CATALOGO</dc:title>
  <dc:creator>Sylvie</dc:creator>
  <cp:lastModifiedBy>Sylvie</cp:lastModifiedBy>
  <cp:revision>3</cp:revision>
  <dcterms:created xsi:type="dcterms:W3CDTF">2014-07-14T22:47:31Z</dcterms:created>
  <dcterms:modified xsi:type="dcterms:W3CDTF">2014-08-22T12:41:27Z</dcterms:modified>
</cp:coreProperties>
</file>