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6858000" cx="12192000"/>
  <p:notesSz cx="6858000" cy="9144000"/>
  <p:embeddedFontLst>
    <p:embeddedFont>
      <p:font typeface="Arial Narrow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r:id="rId23" roundtripDataSignature="AMtx7mjYjm7XyDZkWX7Ed1JDhq3sO7zf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4D7A7B6-3207-4CDA-8E67-144D2E438783}">
  <a:tblStyle styleId="{14D7A7B6-3207-4CDA-8E67-144D2E438783}" styleName="Table_0">
    <a:wholeTbl>
      <a:tcTxStyle b="off" i="off">
        <a:font>
          <a:latin typeface="Tw Cen MT"/>
          <a:ea typeface="Tw Cen MT"/>
          <a:cs typeface="Tw Cen MT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7F1FA"/>
          </a:solidFill>
        </a:fill>
      </a:tcStyle>
    </a:wholeTbl>
    <a:band1H>
      <a:tcTxStyle/>
      <a:tcStyle>
        <a:fill>
          <a:solidFill>
            <a:srgbClr val="CBE2F5"/>
          </a:solidFill>
        </a:fill>
      </a:tcStyle>
    </a:band1H>
    <a:band2H>
      <a:tcTxStyle/>
    </a:band2H>
    <a:band1V>
      <a:tcTxStyle/>
      <a:tcStyle>
        <a:fill>
          <a:solidFill>
            <a:srgbClr val="CBE2F5"/>
          </a:solidFill>
        </a:fill>
      </a:tcStyle>
    </a:band1V>
    <a:band2V>
      <a:tcTxStyle/>
    </a:band2V>
    <a:la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  <a:tblStyle styleId="{2364C39D-54C2-4895-8AD2-DCAEE44F46BD}" styleName="Table_1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ArialNarrow-bold.fntdata"/><Relationship Id="rId11" Type="http://schemas.openxmlformats.org/officeDocument/2006/relationships/slide" Target="slides/slide5.xml"/><Relationship Id="rId22" Type="http://schemas.openxmlformats.org/officeDocument/2006/relationships/font" Target="fonts/ArialNarrow-boldItalic.fntdata"/><Relationship Id="rId10" Type="http://schemas.openxmlformats.org/officeDocument/2006/relationships/slide" Target="slides/slide4.xml"/><Relationship Id="rId21" Type="http://schemas.openxmlformats.org/officeDocument/2006/relationships/font" Target="fonts/ArialNarrow-italic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23" Type="http://customschemas.google.com/relationships/presentationmetadata" Target="meta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ArialNarrow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4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482AB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14"/>
          <p:cNvSpPr/>
          <p:nvPr/>
        </p:nvSpPr>
        <p:spPr>
          <a:xfrm>
            <a:off x="-1" y="0"/>
            <a:ext cx="12192000" cy="4572001"/>
          </a:xfrm>
          <a:custGeom>
            <a:rect b="b" l="l" r="r" t="t"/>
            <a:pathLst>
              <a:path extrusionOk="0" h="4572001" w="1219200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14"/>
          <p:cNvSpPr txBox="1"/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4"/>
          <p:cNvSpPr txBox="1"/>
          <p:nvPr>
            <p:ph idx="1" type="subTitle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lvl="1" algn="ctr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7" name="Google Shape;17;p14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14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4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  <p:cxnSp>
        <p:nvCxnSpPr>
          <p:cNvPr id="20" name="Google Shape;20;p14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2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3"/>
          <p:cNvSpPr txBox="1"/>
          <p:nvPr>
            <p:ph idx="1" type="body"/>
          </p:nvPr>
        </p:nvSpPr>
        <p:spPr>
          <a:xfrm rot="5400000">
            <a:off x="3872485" y="-562356"/>
            <a:ext cx="4023360" cy="97200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79" name="Google Shape;79;p23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3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23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showMasterSp="0" type="vertTitleAndTx">
  <p:cSld name="VERTICAL_TITLE_AND_VERTICAL_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4"/>
          <p:cNvSpPr txBox="1"/>
          <p:nvPr>
            <p:ph type="title"/>
          </p:nvPr>
        </p:nvSpPr>
        <p:spPr>
          <a:xfrm rot="5400000">
            <a:off x="7334251" y="2152650"/>
            <a:ext cx="5410200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45700" spcFirstLastPara="1" rIns="45700" wrap="square" tIns="91425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24"/>
          <p:cNvSpPr txBox="1"/>
          <p:nvPr>
            <p:ph idx="1" type="body"/>
          </p:nvPr>
        </p:nvSpPr>
        <p:spPr>
          <a:xfrm rot="5400000">
            <a:off x="2076451" y="-323850"/>
            <a:ext cx="5410200" cy="758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85" name="Google Shape;85;p24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24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24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  <p:cxnSp>
        <p:nvCxnSpPr>
          <p:cNvPr id="88" name="Google Shape;88;p24"/>
          <p:cNvCxnSpPr/>
          <p:nvPr/>
        </p:nvCxnSpPr>
        <p:spPr>
          <a:xfrm rot="10800000">
            <a:off x="10058400" y="59263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5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5"/>
          <p:cNvSpPr txBox="1"/>
          <p:nvPr>
            <p:ph idx="1" type="body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24" name="Google Shape;24;p15"/>
          <p:cNvSpPr txBox="1"/>
          <p:nvPr>
            <p:ph idx="2" type="body"/>
          </p:nvPr>
        </p:nvSpPr>
        <p:spPr>
          <a:xfrm>
            <a:off x="5989320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25" name="Google Shape;25;p15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5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5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6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6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6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6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7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7"/>
          <p:cNvSpPr txBox="1"/>
          <p:nvPr>
            <p:ph idx="1" type="body"/>
          </p:nvPr>
        </p:nvSpPr>
        <p:spPr>
          <a:xfrm>
            <a:off x="102412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36" name="Google Shape;36;p17"/>
          <p:cNvSpPr txBox="1"/>
          <p:nvPr>
            <p:ph idx="2" type="body"/>
          </p:nvPr>
        </p:nvSpPr>
        <p:spPr>
          <a:xfrm>
            <a:off x="102412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37" name="Google Shape;37;p17"/>
          <p:cNvSpPr txBox="1"/>
          <p:nvPr>
            <p:ph idx="3" type="body"/>
          </p:nvPr>
        </p:nvSpPr>
        <p:spPr>
          <a:xfrm>
            <a:off x="5990888" y="2179636"/>
            <a:ext cx="4754880" cy="8229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 b="0" sz="2300" cap="none">
                <a:solidFill>
                  <a:schemeClr val="accent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b="1" sz="1600"/>
            </a:lvl9pPr>
          </a:lstStyle>
          <a:p/>
        </p:txBody>
      </p:sp>
      <p:sp>
        <p:nvSpPr>
          <p:cNvPr id="38" name="Google Shape;38;p17"/>
          <p:cNvSpPr txBox="1"/>
          <p:nvPr>
            <p:ph idx="4" type="body"/>
          </p:nvPr>
        </p:nvSpPr>
        <p:spPr>
          <a:xfrm>
            <a:off x="5990888" y="2967788"/>
            <a:ext cx="4754880" cy="33415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39" name="Google Shape;39;p17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7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showMasterSp="0" type="blank">
  <p:cSld name="BLANK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8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8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8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9"/>
          <p:cNvSpPr txBox="1"/>
          <p:nvPr>
            <p:ph type="title"/>
          </p:nvPr>
        </p:nvSpPr>
        <p:spPr>
          <a:xfrm>
            <a:off x="1024128" y="471509"/>
            <a:ext cx="4389120" cy="1737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4000"/>
              <a:buFont typeface="Twentieth Century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9"/>
          <p:cNvSpPr txBox="1"/>
          <p:nvPr>
            <p:ph idx="1" type="body"/>
          </p:nvPr>
        </p:nvSpPr>
        <p:spPr>
          <a:xfrm>
            <a:off x="5715000" y="822960"/>
            <a:ext cx="5678424" cy="5184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Char char=" "/>
              <a:defRPr sz="2400"/>
            </a:lvl1pPr>
            <a:lvl2pPr indent="-355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Char char="🢝"/>
              <a:defRPr sz="20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5pPr>
            <a:lvl6pPr indent="-3302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6pPr>
            <a:lvl7pPr indent="-3302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7pPr>
            <a:lvl8pPr indent="-3302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Char char="🢝"/>
              <a:defRPr sz="1600"/>
            </a:lvl8pPr>
            <a:lvl9pPr indent="-3302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Char char="🢝"/>
              <a:defRPr sz="1600"/>
            </a:lvl9pPr>
          </a:lstStyle>
          <a:p/>
        </p:txBody>
      </p:sp>
      <p:sp>
        <p:nvSpPr>
          <p:cNvPr id="49" name="Google Shape;49;p19"/>
          <p:cNvSpPr txBox="1"/>
          <p:nvPr>
            <p:ph idx="2" type="body"/>
          </p:nvPr>
        </p:nvSpPr>
        <p:spPr>
          <a:xfrm>
            <a:off x="1024128" y="2257506"/>
            <a:ext cx="4389120" cy="3762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8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/>
        </p:txBody>
      </p:sp>
      <p:sp>
        <p:nvSpPr>
          <p:cNvPr id="50" name="Google Shape;50;p19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9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9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 type="picTx">
  <p:cSld name="PICTURE_WITH_CAPTION_TEXT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0"/>
          <p:cNvSpPr txBox="1"/>
          <p:nvPr>
            <p:ph type="title"/>
          </p:nvPr>
        </p:nvSpPr>
        <p:spPr>
          <a:xfrm>
            <a:off x="457200" y="4960138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0"/>
          <p:cNvSpPr/>
          <p:nvPr>
            <p:ph idx="2" type="pic"/>
          </p:nvPr>
        </p:nvSpPr>
        <p:spPr>
          <a:xfrm>
            <a:off x="0" y="-1"/>
            <a:ext cx="12188952" cy="4572000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56" name="Google Shape;56;p20"/>
          <p:cNvSpPr txBox="1"/>
          <p:nvPr>
            <p:ph idx="1" type="body"/>
          </p:nvPr>
        </p:nvSpPr>
        <p:spPr>
          <a:xfrm>
            <a:off x="8610600" y="4960138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000"/>
              <a:buNone/>
              <a:defRPr sz="1000"/>
            </a:lvl9pPr>
          </a:lstStyle>
          <a:p/>
        </p:txBody>
      </p:sp>
      <p:sp>
        <p:nvSpPr>
          <p:cNvPr id="57" name="Google Shape;57;p20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0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0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  <p:cxnSp>
        <p:nvCxnSpPr>
          <p:cNvPr id="60" name="Google Shape;60;p20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1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1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indent="-3429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🢝"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5pPr>
            <a:lvl6pPr indent="-3429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6pPr>
            <a:lvl7pPr indent="-3429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7pPr>
            <a:lvl8pPr indent="-3429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🢝"/>
              <a:defRPr/>
            </a:lvl8pPr>
            <a:lvl9pPr indent="-3429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🢝"/>
              <a:defRPr/>
            </a:lvl9pPr>
          </a:lstStyle>
          <a:p/>
        </p:txBody>
      </p:sp>
      <p:sp>
        <p:nvSpPr>
          <p:cNvPr id="64" name="Google Shape;64;p21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1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1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 type="secHead">
  <p:cSld name="SECTION_HEADER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2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rgbClr val="1D9AA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22"/>
          <p:cNvSpPr/>
          <p:nvPr/>
        </p:nvSpPr>
        <p:spPr>
          <a:xfrm>
            <a:off x="-1" y="0"/>
            <a:ext cx="12192000" cy="4572001"/>
          </a:xfrm>
          <a:custGeom>
            <a:rect b="b" l="l" r="r" t="t"/>
            <a:pathLst>
              <a:path extrusionOk="0" h="4572001" w="12192000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22"/>
          <p:cNvSpPr txBox="1"/>
          <p:nvPr>
            <p:ph type="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sz="5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2"/>
          <p:cNvSpPr txBox="1"/>
          <p:nvPr>
            <p:ph idx="1" type="body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0C0C0C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2" name="Google Shape;72;p22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l">
              <a:spcBef>
                <a:spcPts val="0"/>
              </a:spcBef>
              <a:buNone/>
              <a:defRPr/>
            </a:lvl1pPr>
            <a:lvl2pPr indent="0" lvl="1" marL="0" algn="l">
              <a:spcBef>
                <a:spcPts val="0"/>
              </a:spcBef>
              <a:buNone/>
              <a:defRPr/>
            </a:lvl2pPr>
            <a:lvl3pPr indent="0" lvl="2" marL="0" algn="l">
              <a:spcBef>
                <a:spcPts val="0"/>
              </a:spcBef>
              <a:buNone/>
              <a:defRPr/>
            </a:lvl3pPr>
            <a:lvl4pPr indent="0" lvl="3" marL="0" algn="l">
              <a:spcBef>
                <a:spcPts val="0"/>
              </a:spcBef>
              <a:buNone/>
              <a:defRPr/>
            </a:lvl4pPr>
            <a:lvl5pPr indent="0" lvl="4" marL="0" algn="l">
              <a:spcBef>
                <a:spcPts val="0"/>
              </a:spcBef>
              <a:buNone/>
              <a:defRPr/>
            </a:lvl5pPr>
            <a:lvl6pPr indent="0" lvl="5" marL="0" algn="l">
              <a:spcBef>
                <a:spcPts val="0"/>
              </a:spcBef>
              <a:buNone/>
              <a:defRPr/>
            </a:lvl6pPr>
            <a:lvl7pPr indent="0" lvl="6" marL="0" algn="l">
              <a:spcBef>
                <a:spcPts val="0"/>
              </a:spcBef>
              <a:buNone/>
              <a:defRPr/>
            </a:lvl7pPr>
            <a:lvl8pPr indent="0" lvl="7" marL="0" algn="l">
              <a:spcBef>
                <a:spcPts val="0"/>
              </a:spcBef>
              <a:buNone/>
              <a:defRPr/>
            </a:lvl8pPr>
            <a:lvl9pPr indent="0" lvl="8" marL="0" algn="l">
              <a:spcBef>
                <a:spcPts val="0"/>
              </a:spcBef>
              <a:buNone/>
              <a:defRPr/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  <p:cxnSp>
        <p:nvCxnSpPr>
          <p:cNvPr id="75" name="Google Shape;75;p22"/>
          <p:cNvCxnSpPr/>
          <p:nvPr/>
        </p:nvCxnSpPr>
        <p:spPr>
          <a:xfrm rot="10800000">
            <a:off x="8386843" y="5264106"/>
            <a:ext cx="0" cy="914400"/>
          </a:xfrm>
          <a:prstGeom prst="straightConnector1">
            <a:avLst/>
          </a:prstGeom>
          <a:noFill/>
          <a:ln cap="flat" cmpd="sng" w="19050">
            <a:solidFill>
              <a:srgbClr val="1482A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  <a:defRPr b="0" i="0" sz="5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3"/>
          <p:cNvSpPr txBox="1"/>
          <p:nvPr>
            <p:ph idx="1" type="body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68300" lvl="0" marL="457200" marR="0" rtl="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Twentieth Century"/>
              <a:buChar char=" "/>
              <a:defRPr b="0" i="0" sz="22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🢝"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-3175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-31750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-31750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-31750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-31750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Noto Sans Symbols"/>
              <a:buChar char="🢝"/>
              <a:defRPr b="0" i="0" sz="14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8" name="Google Shape;8;p13"/>
          <p:cNvSpPr txBox="1"/>
          <p:nvPr>
            <p:ph idx="10" type="dt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9" name="Google Shape;9;p13"/>
          <p:cNvSpPr txBox="1"/>
          <p:nvPr>
            <p:ph idx="11" type="ftr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/>
        </p:txBody>
      </p:sp>
      <p:sp>
        <p:nvSpPr>
          <p:cNvPr id="10" name="Google Shape;10;p13"/>
          <p:cNvSpPr txBox="1"/>
          <p:nvPr>
            <p:ph idx="12" type="sldNum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1pPr>
            <a:lvl2pPr indent="0" lvl="1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2pPr>
            <a:lvl3pPr indent="0" lvl="2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3pPr>
            <a:lvl4pPr indent="0" lvl="3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4pPr>
            <a:lvl5pPr indent="0" lvl="4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5pPr>
            <a:lvl6pPr indent="0" lvl="5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6pPr>
            <a:lvl7pPr indent="0" lvl="6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7pPr>
            <a:lvl8pPr indent="0" lvl="7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8pPr>
            <a:lvl9pPr indent="0" lvl="8" marL="0" marR="0" rtl="0" algn="l">
              <a:spcBef>
                <a:spcPts val="0"/>
              </a:spcBef>
              <a:buNone/>
              <a:defRPr b="0" i="0" sz="1000" u="none" cap="none" strike="noStrike">
                <a:solidFill>
                  <a:srgbClr val="0C0C0C"/>
                </a:solidFill>
                <a:latin typeface="Twentieth Century"/>
                <a:ea typeface="Twentieth Century"/>
                <a:cs typeface="Twentieth Century"/>
                <a:sym typeface="Twentieth Century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t>‹#›</a:t>
            </a:fld>
            <a:endParaRPr/>
          </a:p>
        </p:txBody>
      </p:sp>
      <p:cxnSp>
        <p:nvCxnSpPr>
          <p:cNvPr id="11" name="Google Shape;11;p13"/>
          <p:cNvCxnSpPr/>
          <p:nvPr/>
        </p:nvCxnSpPr>
        <p:spPr>
          <a:xfrm rot="10800000">
            <a:off x="762000" y="826324"/>
            <a:ext cx="0" cy="9144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>
            <p:ph type="ctrTitle"/>
          </p:nvPr>
        </p:nvSpPr>
        <p:spPr>
          <a:xfrm>
            <a:off x="457200" y="4960137"/>
            <a:ext cx="7772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s-AR"/>
              <a:t>SECRETARÍA DE ASUNTOS DOCENTES</a:t>
            </a:r>
            <a:endParaRPr/>
          </a:p>
        </p:txBody>
      </p:sp>
      <p:sp>
        <p:nvSpPr>
          <p:cNvPr id="94" name="Google Shape;94;p1"/>
          <p:cNvSpPr txBox="1"/>
          <p:nvPr>
            <p:ph idx="1" type="subTitle"/>
          </p:nvPr>
        </p:nvSpPr>
        <p:spPr>
          <a:xfrm>
            <a:off x="8610600" y="4960137"/>
            <a:ext cx="3200400" cy="1463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s-AR"/>
              <a:t>  </a:t>
            </a:r>
            <a:r>
              <a:rPr b="1" lang="es-AR"/>
              <a:t>S.A.D. 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b="1" lang="es-AR"/>
              <a:t>      ESTEBAN   ECHEVERRíA 2025</a:t>
            </a:r>
            <a:endParaRPr b="1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"/>
          <p:cNvSpPr txBox="1"/>
          <p:nvPr>
            <p:ph type="title"/>
          </p:nvPr>
        </p:nvSpPr>
        <p:spPr>
          <a:xfrm>
            <a:off x="765111" y="410547"/>
            <a:ext cx="10245011" cy="1119674"/>
          </a:xfrm>
          <a:prstGeom prst="rect">
            <a:avLst/>
          </a:prstGeom>
          <a:solidFill>
            <a:srgbClr val="CFE6F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285750" lvl="0" marL="28575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2B2B2B"/>
              </a:buClr>
              <a:buSzPts val="1800"/>
              <a:buFont typeface="Noto Sans Symbols"/>
              <a:buChar char="▪"/>
            </a:pPr>
            <a:br>
              <a:rPr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CONSTANCIA DE TÍTULO EN TRÁMITE PARA INGRESO A LA DOCENCIA</a:t>
            </a:r>
            <a:r>
              <a:rPr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br>
              <a:rPr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161" name="Google Shape;161;p10"/>
          <p:cNvSpPr txBox="1"/>
          <p:nvPr>
            <p:ph idx="2" type="body"/>
          </p:nvPr>
        </p:nvSpPr>
        <p:spPr>
          <a:xfrm>
            <a:off x="858416" y="2216020"/>
            <a:ext cx="3704254" cy="1786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s-AR" sz="2000"/>
              <a:t>Se descarga del ABC ,ingresando a PID ,Puntaje Ingreso a la Docencia, en documentos a descargar CONSTANCIA SUPERIOR</a:t>
            </a:r>
            <a:endParaRPr/>
          </a:p>
          <a:p>
            <a:pPr indent="0" lvl="0" marL="0" rtl="0" algn="l">
              <a:lnSpc>
                <a:spcPct val="108000"/>
              </a:lnSpc>
              <a:spcBef>
                <a:spcPts val="800"/>
              </a:spcBef>
              <a:spcAft>
                <a:spcPts val="0"/>
              </a:spcAft>
              <a:buSzPts val="1600"/>
              <a:buNone/>
            </a:pPr>
            <a:r>
              <a:t/>
            </a:r>
            <a:endParaRPr/>
          </a:p>
        </p:txBody>
      </p:sp>
      <p:pic>
        <p:nvPicPr>
          <p:cNvPr id="162" name="Google Shape;162;p10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6370" l="21399" r="23232" t="14436"/>
          <a:stretch/>
        </p:blipFill>
        <p:spPr>
          <a:xfrm>
            <a:off x="4870581" y="1287624"/>
            <a:ext cx="4308588" cy="5159829"/>
          </a:xfrm>
          <a:prstGeom prst="rect">
            <a:avLst/>
          </a:prstGeom>
          <a:noFill/>
          <a:ln>
            <a:noFill/>
          </a:ln>
        </p:spPr>
      </p:pic>
      <p:sp>
        <p:nvSpPr>
          <p:cNvPr id="163" name="Google Shape;163;p10"/>
          <p:cNvSpPr/>
          <p:nvPr/>
        </p:nvSpPr>
        <p:spPr>
          <a:xfrm>
            <a:off x="1716833" y="4380723"/>
            <a:ext cx="2351314" cy="853751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5875">
            <a:solidFill>
              <a:srgbClr val="0B49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"/>
          <p:cNvSpPr txBox="1"/>
          <p:nvPr>
            <p:ph type="title"/>
          </p:nvPr>
        </p:nvSpPr>
        <p:spPr>
          <a:xfrm>
            <a:off x="937845" y="1664679"/>
            <a:ext cx="10374923" cy="85578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Twentieth Century"/>
              <a:buNone/>
            </a:pPr>
            <a:r>
              <a:rPr lang="es-AR"/>
              <a:t>IMPORTANTE PARA RECEPCIONAR  DOCUMENTACIÓN  </a:t>
            </a:r>
            <a:endParaRPr/>
          </a:p>
        </p:txBody>
      </p:sp>
      <p:sp>
        <p:nvSpPr>
          <p:cNvPr id="169" name="Google Shape;169;p11"/>
          <p:cNvSpPr/>
          <p:nvPr>
            <p:ph idx="2" type="pic"/>
          </p:nvPr>
        </p:nvSpPr>
        <p:spPr>
          <a:xfrm>
            <a:off x="0" y="-1"/>
            <a:ext cx="12188952" cy="281355"/>
          </a:xfrm>
          <a:prstGeom prst="rect">
            <a:avLst/>
          </a:prstGeom>
          <a:solidFill>
            <a:srgbClr val="76CEEF"/>
          </a:solidFill>
          <a:ln>
            <a:noFill/>
          </a:ln>
        </p:spPr>
      </p:sp>
      <p:sp>
        <p:nvSpPr>
          <p:cNvPr id="170" name="Google Shape;170;p11"/>
          <p:cNvSpPr txBox="1"/>
          <p:nvPr>
            <p:ph idx="1" type="body"/>
          </p:nvPr>
        </p:nvSpPr>
        <p:spPr>
          <a:xfrm>
            <a:off x="351692" y="2614246"/>
            <a:ext cx="11570677" cy="100818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s-AR">
                <a:latin typeface="Arial Narrow"/>
                <a:ea typeface="Arial Narrow"/>
                <a:cs typeface="Arial Narrow"/>
                <a:sym typeface="Arial Narrow"/>
              </a:rPr>
              <a:t>Ingrese al formulario de Google, completar y adjuntar toda la documentación en un mismo PDF</a:t>
            </a:r>
            <a:endParaRPr b="1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b="1" lang="es-AR">
                <a:latin typeface="Arial Narrow"/>
                <a:ea typeface="Arial Narrow"/>
                <a:cs typeface="Arial Narrow"/>
                <a:sym typeface="Arial Narrow"/>
              </a:rPr>
              <a:t>Toda la documentación que se adjunte, deberá estar escaneada en forma JPG o PDF para su mejor lectura y visualización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</a:pPr>
            <a:r>
              <a:rPr b="1" lang="es-AR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endParaRPr b="1"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171" name="Google Shape;171;p11"/>
          <p:cNvSpPr/>
          <p:nvPr/>
        </p:nvSpPr>
        <p:spPr>
          <a:xfrm>
            <a:off x="3048000" y="3795102"/>
            <a:ext cx="5638800" cy="22467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AR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ATENCIÓN…</a:t>
            </a:r>
            <a:endParaRPr/>
          </a:p>
          <a:p>
            <a:pPr indent="-285750" lvl="0" marL="285750" marR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s-A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VERIFICAR EL PDF ANTES DE ENVIAR</a:t>
            </a:r>
            <a:endParaRPr/>
          </a:p>
          <a:p>
            <a:pPr indent="-285750" lvl="0" marL="285750" marR="0" rtl="0" algn="ctr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es-A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LOS DOCUMENTOS NO PUEDEN ESTAR RECORTADOS.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∙"/>
            </a:pPr>
            <a:r>
              <a:rPr b="1" i="0" lang="es-AR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LAS CONSTANCIAS Y DDJJ NO SE ACEPTARÁN SI ESTÁN TACHADAS O ENMENDADAS.</a:t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2"/>
          <p:cNvSpPr txBox="1"/>
          <p:nvPr>
            <p:ph type="title"/>
          </p:nvPr>
        </p:nvSpPr>
        <p:spPr>
          <a:xfrm>
            <a:off x="457199" y="4960137"/>
            <a:ext cx="5383763" cy="15432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Twentieth Century"/>
              <a:buNone/>
            </a:pPr>
            <a:r>
              <a:rPr lang="es-AR" sz="3600"/>
              <a:t>PARA DUDAS SOBRE INSCRIPCIONES </a:t>
            </a:r>
            <a:br>
              <a:rPr lang="es-AR" sz="3600"/>
            </a:br>
            <a:r>
              <a:rPr lang="es-AR" sz="3600"/>
              <a:t>COMUNICARSE CON: </a:t>
            </a:r>
            <a:br>
              <a:rPr lang="es-AR" sz="3600"/>
            </a:br>
            <a:r>
              <a:rPr lang="es-AR" sz="3600"/>
              <a:t>OFICINA 2  INSCRIPCIONES </a:t>
            </a:r>
            <a:endParaRPr/>
          </a:p>
        </p:txBody>
      </p:sp>
      <p:sp>
        <p:nvSpPr>
          <p:cNvPr id="177" name="Google Shape;177;p12"/>
          <p:cNvSpPr/>
          <p:nvPr>
            <p:ph idx="2" type="pic"/>
          </p:nvPr>
        </p:nvSpPr>
        <p:spPr>
          <a:xfrm>
            <a:off x="531845" y="214604"/>
            <a:ext cx="10552922" cy="957704"/>
          </a:xfrm>
          <a:prstGeom prst="rect">
            <a:avLst/>
          </a:prstGeom>
          <a:solidFill>
            <a:srgbClr val="D2F5F7"/>
          </a:solidFill>
          <a:ln>
            <a:noFill/>
          </a:ln>
        </p:spPr>
      </p:sp>
      <p:sp>
        <p:nvSpPr>
          <p:cNvPr id="178" name="Google Shape;178;p12"/>
          <p:cNvSpPr txBox="1"/>
          <p:nvPr>
            <p:ph idx="1" type="body"/>
          </p:nvPr>
        </p:nvSpPr>
        <p:spPr>
          <a:xfrm>
            <a:off x="6351040" y="4553340"/>
            <a:ext cx="4808371" cy="4945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s-AR" sz="2000"/>
              <a:t>         inscripcionessad030@abc.gob.ar</a:t>
            </a:r>
            <a:endParaRPr/>
          </a:p>
        </p:txBody>
      </p:sp>
      <p:sp>
        <p:nvSpPr>
          <p:cNvPr id="179" name="Google Shape;179;p12"/>
          <p:cNvSpPr txBox="1"/>
          <p:nvPr/>
        </p:nvSpPr>
        <p:spPr>
          <a:xfrm>
            <a:off x="858415" y="1481652"/>
            <a:ext cx="10946723" cy="17345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es-AR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  evaluación y carga en el sistema se realiza, priorizando aquellos cargos, módulos u horas cátedras en los que haya necesidad real de recursos humanos.</a:t>
            </a:r>
            <a:endParaRPr b="0" i="0" sz="2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2"/>
          <p:cNvSpPr/>
          <p:nvPr/>
        </p:nvSpPr>
        <p:spPr>
          <a:xfrm>
            <a:off x="6096000" y="5178490"/>
            <a:ext cx="2124269" cy="1132752"/>
          </a:xfrm>
          <a:prstGeom prst="bentUpArrow">
            <a:avLst>
              <a:gd fmla="val 25000" name="adj1"/>
              <a:gd fmla="val 25000" name="adj2"/>
              <a:gd fmla="val 25000" name="adj3"/>
            </a:avLst>
          </a:prstGeom>
          <a:solidFill>
            <a:schemeClr val="accent1"/>
          </a:solidFill>
          <a:ln cap="flat" cmpd="sng" w="15875">
            <a:solidFill>
              <a:srgbClr val="0B49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"/>
          <p:cNvSpPr txBox="1"/>
          <p:nvPr>
            <p:ph type="title"/>
          </p:nvPr>
        </p:nvSpPr>
        <p:spPr>
          <a:xfrm>
            <a:off x="1024128" y="585215"/>
            <a:ext cx="9883358" cy="131822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s-AR"/>
              <a:t>INFORMATE …</a:t>
            </a:r>
            <a:endParaRPr/>
          </a:p>
        </p:txBody>
      </p:sp>
      <p:pic>
        <p:nvPicPr>
          <p:cNvPr id="100" name="Google Shape;100;p2"/>
          <p:cNvPicPr preferRelativeResize="0"/>
          <p:nvPr>
            <p:ph idx="2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98466" y="289877"/>
            <a:ext cx="3914636" cy="3930431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/>
          <p:nvPr/>
        </p:nvSpPr>
        <p:spPr>
          <a:xfrm>
            <a:off x="6907460" y="4286943"/>
            <a:ext cx="3505642" cy="838082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AR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Ingresando  al código QR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AR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(Saltar anuncio)    </a:t>
            </a:r>
            <a:endParaRPr b="0" i="0" sz="18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2" name="Google Shape;102;p2"/>
          <p:cNvSpPr/>
          <p:nvPr/>
        </p:nvSpPr>
        <p:spPr>
          <a:xfrm>
            <a:off x="9909011" y="4386129"/>
            <a:ext cx="290066" cy="525840"/>
          </a:xfrm>
          <a:prstGeom prst="up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5875">
            <a:solidFill>
              <a:srgbClr val="0B49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sp>
        <p:nvSpPr>
          <p:cNvPr id="103" name="Google Shape;103;p2"/>
          <p:cNvSpPr/>
          <p:nvPr/>
        </p:nvSpPr>
        <p:spPr>
          <a:xfrm flipH="1">
            <a:off x="5946167" y="5503987"/>
            <a:ext cx="1922586" cy="662352"/>
          </a:xfrm>
          <a:prstGeom prst="rect">
            <a:avLst/>
          </a:prstGeom>
          <a:solidFill>
            <a:schemeClr val="lt1"/>
          </a:solidFill>
          <a:ln cap="flat" cmpd="sng" w="76200">
            <a:solidFill>
              <a:schemeClr val="accent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-AR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Ingresando  al link     </a:t>
            </a:r>
            <a:endParaRPr b="0" i="0" sz="1800" u="none" cap="none" strike="noStrike">
              <a:solidFill>
                <a:schemeClr val="dk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  <p:graphicFrame>
        <p:nvGraphicFramePr>
          <p:cNvPr id="104" name="Google Shape;104;p2"/>
          <p:cNvGraphicFramePr/>
          <p:nvPr/>
        </p:nvGraphicFramePr>
        <p:xfrm>
          <a:off x="7968842" y="555674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{14D7A7B6-3207-4CDA-8E67-144D2E438783}</a:tableStyleId>
              </a:tblPr>
              <a:tblGrid>
                <a:gridCol w="3880350"/>
              </a:tblGrid>
              <a:tr h="4689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800" u="none" cap="none" strike="noStrike"/>
                        <a:t>https://forms.gle/xbyypuT1xY6iszp7A</a:t>
                      </a:r>
                      <a:endParaRPr b="0" i="0" sz="18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3"/>
          <p:cNvSpPr txBox="1"/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s-AR"/>
              <a:t>DATOS IMPORTANTES PARA LA INSCRIPCIÓN</a:t>
            </a:r>
            <a:endParaRPr/>
          </a:p>
        </p:txBody>
      </p:sp>
      <p:sp>
        <p:nvSpPr>
          <p:cNvPr id="110" name="Google Shape;110;p3"/>
          <p:cNvSpPr txBox="1"/>
          <p:nvPr>
            <p:ph idx="1" type="body"/>
          </p:nvPr>
        </p:nvSpPr>
        <p:spPr>
          <a:xfrm>
            <a:off x="1024127" y="2286000"/>
            <a:ext cx="475488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fontScale="77500" lnSpcReduction="20000"/>
          </a:bodyPr>
          <a:lstStyle/>
          <a:p>
            <a:pPr indent="-11811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b="1" lang="es-A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¿Qué listados hay y cuál es su orden de uso?</a:t>
            </a:r>
            <a:endParaRPr/>
          </a:p>
          <a:p>
            <a:pPr indent="-11811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br>
              <a:rPr lang="es-AR" sz="2400">
                <a:latin typeface="Calibri"/>
                <a:ea typeface="Calibri"/>
                <a:cs typeface="Calibri"/>
                <a:sym typeface="Calibri"/>
              </a:rPr>
            </a:br>
            <a:r>
              <a:rPr lang="es-AR" sz="24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s-A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Listado Oficial</a:t>
            </a:r>
            <a:br>
              <a:rPr lang="es-AR" sz="2400">
                <a:latin typeface="Calibri"/>
                <a:ea typeface="Calibri"/>
                <a:cs typeface="Calibri"/>
                <a:sym typeface="Calibri"/>
              </a:rPr>
            </a:br>
            <a:r>
              <a:rPr lang="es-A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108A</a:t>
            </a:r>
            <a:br>
              <a:rPr lang="es-AR" sz="2400">
                <a:latin typeface="Calibri"/>
                <a:ea typeface="Calibri"/>
                <a:cs typeface="Calibri"/>
                <a:sym typeface="Calibri"/>
              </a:rPr>
            </a:br>
            <a:r>
              <a:rPr lang="es-A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108 A in fine</a:t>
            </a:r>
            <a:br>
              <a:rPr lang="es-AR" sz="2400">
                <a:latin typeface="Calibri"/>
                <a:ea typeface="Calibri"/>
                <a:cs typeface="Calibri"/>
                <a:sym typeface="Calibri"/>
              </a:rPr>
            </a:br>
            <a:r>
              <a:rPr lang="es-A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108B  </a:t>
            </a:r>
            <a:br>
              <a:rPr lang="es-AR" sz="2400">
                <a:latin typeface="Calibri"/>
                <a:ea typeface="Calibri"/>
                <a:cs typeface="Calibri"/>
                <a:sym typeface="Calibri"/>
              </a:rPr>
            </a:br>
            <a:r>
              <a:rPr lang="es-A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108 B in fine</a:t>
            </a:r>
            <a:br>
              <a:rPr lang="es-AR" sz="2400">
                <a:latin typeface="Calibri"/>
                <a:ea typeface="Calibri"/>
                <a:cs typeface="Calibri"/>
                <a:sym typeface="Calibri"/>
              </a:rPr>
            </a:br>
            <a:r>
              <a:rPr lang="es-A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Emergencia</a:t>
            </a:r>
            <a:r>
              <a:rPr lang="es-A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lang="es-AR" sz="17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se abre cuando no es posible cubrir con los listados anteriores</a:t>
            </a:r>
            <a:r>
              <a:rPr lang="es-AR" sz="24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11" name="Google Shape;111;p3"/>
          <p:cNvSpPr txBox="1"/>
          <p:nvPr>
            <p:ph idx="2" type="body"/>
          </p:nvPr>
        </p:nvSpPr>
        <p:spPr>
          <a:xfrm>
            <a:off x="6662056" y="2286000"/>
            <a:ext cx="4655977" cy="43387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fontScale="77500" lnSpcReduction="20000"/>
          </a:bodyPr>
          <a:lstStyle/>
          <a:p>
            <a:pPr indent="-9144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b="1"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¿Qué otros listados existen?</a:t>
            </a:r>
            <a:endParaRPr b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9144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Existen otros Listados como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71684"/>
              <a:buFont typeface="Noto Sans Symbols"/>
              <a:buChar char="∙"/>
            </a:pPr>
            <a:r>
              <a:rPr lang="es-AR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Listado de Superior (se usa para los Institutos superiores, la inscripción se realiza en el listado 108 A y  108 B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SzPct val="71684"/>
              <a:buFont typeface="Noto Sans Symbols"/>
              <a:buChar char="∙"/>
            </a:pPr>
            <a:r>
              <a:rPr lang="es-AR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Listado de Superior Artística (también se usa para Institutos superiores) 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SzPct val="71684"/>
              <a:buFont typeface="Noto Sans Symbols"/>
              <a:buChar char="∙"/>
            </a:pPr>
            <a:r>
              <a:rPr lang="es-AR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Fines 1 (listado oficial y 108 A Ampliatorio)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SzPct val="71684"/>
              <a:buFont typeface="Noto Sans Symbols"/>
              <a:buChar char="∙"/>
            </a:pPr>
            <a:r>
              <a:rPr lang="es-AR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Fines 2(listado 108B Complementario)</a:t>
            </a:r>
            <a:endParaRPr/>
          </a:p>
          <a:p>
            <a:pPr indent="-342900" lvl="0" marL="34290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SzPct val="71684"/>
              <a:buFont typeface="Noto Sans Symbols"/>
              <a:buChar char="∙"/>
            </a:pPr>
            <a:r>
              <a:rPr lang="es-AR"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Fines 3 ( inscripción en SAD a comienzo del ciclo lectivo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91440" lvl="0" marL="9144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SzPct val="100000"/>
              <a:buChar char=" "/>
            </a:pPr>
            <a:r>
              <a:rPr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108267" lvl="0" marL="9144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ct val="100000"/>
              <a:buChar char=" "/>
            </a:pPr>
            <a:r>
              <a:rPr lang="es-AR"/>
              <a:t> 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4"/>
          <p:cNvSpPr txBox="1"/>
          <p:nvPr>
            <p:ph type="title"/>
          </p:nvPr>
        </p:nvSpPr>
        <p:spPr>
          <a:xfrm>
            <a:off x="879231" y="585215"/>
            <a:ext cx="10890738" cy="5393553"/>
          </a:xfrm>
          <a:prstGeom prst="rect">
            <a:avLst/>
          </a:prstGeom>
          <a:solidFill>
            <a:srgbClr val="D2F5F7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Twentieth Century"/>
              <a:buNone/>
            </a:pPr>
            <a:br>
              <a:rPr lang="es-AR"/>
            </a:br>
            <a:r>
              <a:rPr lang="es-AR"/>
              <a:t>            LISTAD0 OFICIAL -  LISTADO 108 A  Y 108 B</a:t>
            </a:r>
            <a:br>
              <a:rPr lang="es-AR"/>
            </a:br>
            <a:br>
              <a:rPr lang="es-AR"/>
            </a:br>
            <a:br>
              <a:rPr lang="es-AR"/>
            </a:br>
            <a:r>
              <a:rPr lang="es-AR"/>
              <a:t>PARA REALIZAR LA INSCRIPCIÓN DEBERÁN ACCEDER A LA PLATAFORMA ABC CON USUARIO Y CONTRASEÑA, PARA LO</a:t>
            </a:r>
            <a:br>
              <a:rPr lang="es-AR"/>
            </a:br>
            <a:r>
              <a:rPr lang="es-AR"/>
              <a:t>CUAL NECESITARÁN ESTAR REGISTRADOS PARA ACCEDER AL SERVADO. (INGRESAR EN INSCRIPCIONES Y ACCIONES ESTATUTARIAS)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/>
          <p:nvPr>
            <p:ph type="title"/>
          </p:nvPr>
        </p:nvSpPr>
        <p:spPr>
          <a:xfrm>
            <a:off x="1306286" y="585216"/>
            <a:ext cx="9946432" cy="950936"/>
          </a:xfrm>
          <a:prstGeom prst="rect">
            <a:avLst/>
          </a:prstGeom>
          <a:solidFill>
            <a:srgbClr val="A2DEF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Times New Roman"/>
              <a:buNone/>
            </a:pPr>
            <a:r>
              <a:rPr b="1"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</a:t>
            </a:r>
            <a:br>
              <a:rPr b="1"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lang="es-AR" sz="22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       ¿QUÉ DIFERENCIA HAY ENTRE ESTOS LISTADOS?</a:t>
            </a:r>
            <a:br>
              <a:rPr b="1" lang="es-AR" sz="220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200"/>
          </a:p>
        </p:txBody>
      </p:sp>
      <p:sp>
        <p:nvSpPr>
          <p:cNvPr id="122" name="Google Shape;122;p5"/>
          <p:cNvSpPr txBox="1"/>
          <p:nvPr>
            <p:ph idx="1" type="body"/>
          </p:nvPr>
        </p:nvSpPr>
        <p:spPr>
          <a:xfrm>
            <a:off x="410547" y="1754156"/>
            <a:ext cx="5368461" cy="1175656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¿Es lo mismo un 108A ó B que un 108A ó B in fine?</a:t>
            </a:r>
            <a:endParaRPr b="1" sz="18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r>
              <a:t/>
            </a:r>
            <a:endParaRPr/>
          </a:p>
        </p:txBody>
      </p:sp>
      <p:sp>
        <p:nvSpPr>
          <p:cNvPr id="123" name="Google Shape;123;p5"/>
          <p:cNvSpPr txBox="1"/>
          <p:nvPr>
            <p:ph idx="2" type="body"/>
          </p:nvPr>
        </p:nvSpPr>
        <p:spPr>
          <a:xfrm>
            <a:off x="430952" y="2790600"/>
            <a:ext cx="5368461" cy="3482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5240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Char char=" "/>
            </a:pPr>
            <a:r>
              <a:rPr lang="es-A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1524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400"/>
              <a:buChar char=" "/>
            </a:pPr>
            <a:r>
              <a:rPr lang="es-AR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Definitivamente NO, en el 108A ó 108B el aspirante se anota este año para participar de actos públicos recién el año que viene mientras que el "in fine" esperará un corto plazo de valoración y puede participar de Actos Públicos el mismo año que se inscribe.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24" name="Google Shape;124;p5"/>
          <p:cNvSpPr txBox="1"/>
          <p:nvPr>
            <p:ph idx="3" type="body"/>
          </p:nvPr>
        </p:nvSpPr>
        <p:spPr>
          <a:xfrm>
            <a:off x="6328037" y="1654181"/>
            <a:ext cx="5671130" cy="1378268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anchorCtr="0" anchor="ctr" bIns="45700" lIns="137150" spcFirstLastPara="1" rIns="137150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b="1" lang="es-AR" sz="20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¿Qué son los listados "in fine" y cuándo debo inscribirme?</a:t>
            </a:r>
            <a:endParaRPr b="1" sz="2000"/>
          </a:p>
        </p:txBody>
      </p:sp>
      <p:sp>
        <p:nvSpPr>
          <p:cNvPr id="125" name="Google Shape;125;p5"/>
          <p:cNvSpPr txBox="1"/>
          <p:nvPr>
            <p:ph idx="4" type="body"/>
          </p:nvPr>
        </p:nvSpPr>
        <p:spPr>
          <a:xfrm>
            <a:off x="6392588" y="2509936"/>
            <a:ext cx="5196031" cy="2730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8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Char char=" "/>
            </a:pPr>
            <a:r>
              <a:rPr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 un aspirante </a:t>
            </a:r>
            <a:r>
              <a:rPr b="1"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 quiere inscribir este año para trabajar este mismo</a:t>
            </a:r>
            <a:r>
              <a:rPr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 </a:t>
            </a:r>
            <a:r>
              <a:rPr b="1"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año</a:t>
            </a:r>
            <a:r>
              <a:rPr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este es el caso del listado "in fine".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Char char=" "/>
            </a:pPr>
            <a:r>
              <a:rPr lang="es-AR" sz="1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El docente se inscribe y es valorado en el corto plazo para poder participar de actos públicos. </a:t>
            </a:r>
            <a:endParaRPr/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"/>
          <p:cNvSpPr txBox="1"/>
          <p:nvPr>
            <p:ph type="title"/>
          </p:nvPr>
        </p:nvSpPr>
        <p:spPr>
          <a:xfrm>
            <a:off x="2360645" y="548640"/>
            <a:ext cx="7100596" cy="1066302"/>
          </a:xfrm>
          <a:prstGeom prst="rect">
            <a:avLst/>
          </a:prstGeom>
          <a:solidFill>
            <a:srgbClr val="76CEEF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5000"/>
              <a:buFont typeface="Twentieth Century"/>
              <a:buNone/>
            </a:pPr>
            <a:r>
              <a:rPr lang="es-AR"/>
              <a:t>REQUISITOS </a:t>
            </a:r>
            <a:endParaRPr/>
          </a:p>
        </p:txBody>
      </p:sp>
      <p:sp>
        <p:nvSpPr>
          <p:cNvPr id="131" name="Google Shape;131;p6"/>
          <p:cNvSpPr txBox="1"/>
          <p:nvPr>
            <p:ph idx="1" type="body"/>
          </p:nvPr>
        </p:nvSpPr>
        <p:spPr>
          <a:xfrm>
            <a:off x="236623" y="2286000"/>
            <a:ext cx="4605008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800">
              <a:solidFill>
                <a:srgbClr val="2B2B2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Char char=" "/>
            </a:pPr>
            <a:r>
              <a:rPr b="1"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108 A IN FINE:</a:t>
            </a:r>
            <a:endParaRPr/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Char char=" "/>
            </a:pPr>
            <a:r>
              <a:rPr b="1"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SON LOS ASPIRANTES CON TÍTULO DOCENTE que reuniendo las condiciones exigidas para el ingreso en la docencia, no se hubieran inscripto en los plazos correspondientes.</a:t>
            </a:r>
            <a:r>
              <a:rPr b="1" lang="es-AR" sz="1800" u="sng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  <p:sp>
        <p:nvSpPr>
          <p:cNvPr id="132" name="Google Shape;132;p6"/>
          <p:cNvSpPr txBox="1"/>
          <p:nvPr>
            <p:ph idx="2" type="body"/>
          </p:nvPr>
        </p:nvSpPr>
        <p:spPr>
          <a:xfrm>
            <a:off x="6279502" y="2286000"/>
            <a:ext cx="5185667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9144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800">
              <a:solidFill>
                <a:srgbClr val="2B2B2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Char char=" "/>
            </a:pPr>
            <a:r>
              <a:rPr b="1"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108 B IN FINE:</a:t>
            </a:r>
            <a:r>
              <a:rPr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00">
              <a:solidFill>
                <a:srgbClr val="2B2B2B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1430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1800"/>
              <a:buChar char=" "/>
            </a:pPr>
            <a:r>
              <a:rPr lang="es-AR" sz="1800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SON LOS ASPIRANTES CON TÍTULO DOCENTE INCOMPLETO, DEBEN SER ALUMNOS REGULARES (PORCENTAJE DE MATERIAS), TÍTULO NO DOCENTE Y/O QUE REQUIERE CAPACITACIÓN DOCENTE, POSTITULO DOCENTE, TRAMO DE FORMACIÓN PEDAGÓGICA U OTROS que NO reúnen las condiciones exigidas para el ingreso en la docencia</a:t>
            </a:r>
            <a:r>
              <a:rPr b="1" lang="es-AR" sz="1800" u="sng"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ts val="2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"/>
          <p:cNvSpPr txBox="1"/>
          <p:nvPr>
            <p:ph type="title"/>
          </p:nvPr>
        </p:nvSpPr>
        <p:spPr>
          <a:xfrm>
            <a:off x="1024128" y="279918"/>
            <a:ext cx="9720072" cy="1804914"/>
          </a:xfrm>
          <a:prstGeom prst="rect">
            <a:avLst/>
          </a:prstGeom>
          <a:solidFill>
            <a:srgbClr val="A2DEF4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ct val="100000"/>
              <a:buFont typeface="Calibri"/>
              <a:buNone/>
            </a:pPr>
            <a:br>
              <a:rPr b="1" lang="es-AR" sz="3600">
                <a:latin typeface="Calibri"/>
                <a:ea typeface="Calibri"/>
                <a:cs typeface="Calibri"/>
                <a:sym typeface="Calibri"/>
              </a:rPr>
            </a:br>
            <a:r>
              <a:rPr b="1" lang="es-AR" sz="3600">
                <a:latin typeface="Calibri"/>
                <a:ea typeface="Calibri"/>
                <a:cs typeface="Calibri"/>
                <a:sym typeface="Calibri"/>
              </a:rPr>
              <a:t>DOCUMENTACIÓN  A PRESENTAR MEDIANTE FORMULARIO (TODA LA DOCUMENTACIÓN EN UN SOLO PDF)</a:t>
            </a:r>
            <a:br>
              <a:rPr lang="es-AR" sz="54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  <p:sp>
        <p:nvSpPr>
          <p:cNvPr id="138" name="Google Shape;138;p7"/>
          <p:cNvSpPr txBox="1"/>
          <p:nvPr>
            <p:ph idx="1" type="body"/>
          </p:nvPr>
        </p:nvSpPr>
        <p:spPr>
          <a:xfrm>
            <a:off x="261257" y="2286000"/>
            <a:ext cx="551775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b="1" lang="es-AR" u="sng">
                <a:latin typeface="Calibri"/>
                <a:ea typeface="Calibri"/>
                <a:cs typeface="Calibri"/>
                <a:sym typeface="Calibri"/>
              </a:rPr>
              <a:t>LISTADO 108 A IN FINE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b="1" lang="es-AR" sz="1800" u="sng">
                <a:latin typeface="Calibri"/>
                <a:ea typeface="Calibri"/>
                <a:cs typeface="Calibri"/>
                <a:sym typeface="Calibri"/>
              </a:rPr>
              <a:t>DNI (</a:t>
            </a:r>
            <a:r>
              <a:rPr b="1" lang="es-AR" sz="1800">
                <a:latin typeface="Calibri"/>
                <a:ea typeface="Calibri"/>
                <a:cs typeface="Calibri"/>
                <a:sym typeface="Calibri"/>
              </a:rPr>
              <a:t>ANVERSO Y REVERSO</a:t>
            </a:r>
            <a:r>
              <a:rPr b="1" lang="es-AR" sz="1800" u="sng">
                <a:latin typeface="Calibri"/>
                <a:ea typeface="Calibri"/>
                <a:cs typeface="Calibri"/>
                <a:sym typeface="Calibri"/>
              </a:rPr>
              <a:t>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b="1" lang="es-AR" sz="1800" u="sng">
                <a:latin typeface="Calibri"/>
                <a:ea typeface="Calibri"/>
                <a:cs typeface="Calibri"/>
                <a:sym typeface="Calibri"/>
              </a:rPr>
              <a:t>DESCARGAR LA DECLARACIÓN JURADA Y COMPLETAR  TODOS SUS CAMPOS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b="1" lang="es-AR" sz="1800" u="sng">
                <a:latin typeface="Calibri"/>
                <a:ea typeface="Calibri"/>
                <a:cs typeface="Calibri"/>
                <a:sym typeface="Calibri"/>
              </a:rPr>
              <a:t>CONSTANCIA DE TITULO EN TRÁMITE PARA INGRESO A LA DOCENCIA 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rPr b="1" lang="es-AR" sz="1800">
                <a:latin typeface="Calibri"/>
                <a:ea typeface="Calibri"/>
                <a:cs typeface="Calibri"/>
                <a:sym typeface="Calibri"/>
              </a:rPr>
              <a:t>(CON TRESFIRMAS:INSPECTOR,DIRECTOR,SECRETARIO)/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b="1" lang="es-AR" sz="1800" u="sng">
                <a:latin typeface="Calibri"/>
                <a:ea typeface="Calibri"/>
                <a:cs typeface="Calibri"/>
                <a:sym typeface="Calibri"/>
              </a:rPr>
              <a:t>CURSOS Y TÍTULOS </a:t>
            </a:r>
            <a:r>
              <a:rPr b="1" lang="es-AR" sz="1800">
                <a:latin typeface="Calibri"/>
                <a:ea typeface="Calibri"/>
                <a:cs typeface="Calibri"/>
                <a:sym typeface="Calibri"/>
              </a:rPr>
              <a:t>(TIENEN QUE ESTAR REGISTRADOS EN EL CONSEJO ESCOLAR DE SU RESIDENCIA)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" rtl="0" algn="l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39" name="Google Shape;139;p7"/>
          <p:cNvSpPr txBox="1"/>
          <p:nvPr>
            <p:ph idx="2" type="body"/>
          </p:nvPr>
        </p:nvSpPr>
        <p:spPr>
          <a:xfrm>
            <a:off x="6643395" y="2286000"/>
            <a:ext cx="4991877" cy="32190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fontScale="92500" lnSpcReduction="10000"/>
          </a:bodyPr>
          <a:lstStyle/>
          <a:p>
            <a:pPr indent="-129222" lvl="0" marL="9144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 "/>
            </a:pPr>
            <a:r>
              <a:rPr b="1" lang="es-AR" u="sng">
                <a:latin typeface="Calibri"/>
                <a:ea typeface="Calibri"/>
                <a:cs typeface="Calibri"/>
                <a:sym typeface="Calibri"/>
              </a:rPr>
              <a:t>LISTADO 108 B IN FINE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b="1" lang="es-AR" sz="1800" u="sng">
                <a:latin typeface="Calibri"/>
                <a:ea typeface="Calibri"/>
                <a:cs typeface="Calibri"/>
                <a:sym typeface="Calibri"/>
              </a:rPr>
              <a:t>DNI (</a:t>
            </a:r>
            <a:r>
              <a:rPr b="1" lang="es-AR" sz="1800">
                <a:latin typeface="Calibri"/>
                <a:ea typeface="Calibri"/>
                <a:cs typeface="Calibri"/>
                <a:sym typeface="Calibri"/>
              </a:rPr>
              <a:t>ANVERSO Y REVERSO</a:t>
            </a:r>
            <a:r>
              <a:rPr b="1" lang="es-AR" sz="1800" u="sng">
                <a:latin typeface="Calibri"/>
                <a:ea typeface="Calibri"/>
                <a:cs typeface="Calibri"/>
                <a:sym typeface="Calibri"/>
              </a:rPr>
              <a:t>)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b="1" lang="es-AR" sz="1800" u="sng">
                <a:latin typeface="Calibri"/>
                <a:ea typeface="Calibri"/>
                <a:cs typeface="Calibri"/>
                <a:sym typeface="Calibri"/>
              </a:rPr>
              <a:t>DESCARGAR LA DECLARACIÓN JURADA Y COMPLETAR  TODOS SUS CAMPOS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rtl="0" algn="l">
              <a:lnSpc>
                <a:spcPct val="115000"/>
              </a:lnSpc>
              <a:spcBef>
                <a:spcPts val="1400"/>
              </a:spcBef>
              <a:spcAft>
                <a:spcPts val="0"/>
              </a:spcAft>
              <a:buSzPct val="100000"/>
              <a:buFont typeface="Noto Sans Symbols"/>
              <a:buChar char="∙"/>
            </a:pPr>
            <a:r>
              <a:rPr b="1" lang="es-AR" sz="1800" u="sng">
                <a:latin typeface="Calibri"/>
                <a:ea typeface="Calibri"/>
                <a:cs typeface="Calibri"/>
                <a:sym typeface="Calibri"/>
              </a:rPr>
              <a:t>CONSTANCIA DE ALUMNO REGULAR,  CONSTANCIA DE PORCENTAJE DE MATERIAS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111601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Char char=" "/>
            </a:pPr>
            <a:r>
              <a:rPr b="1" lang="es-AR" sz="1900" u="sng">
                <a:latin typeface="Calibri"/>
                <a:ea typeface="Calibri"/>
                <a:cs typeface="Calibri"/>
                <a:sym typeface="Calibri"/>
              </a:rPr>
              <a:t>(Ambas </a:t>
            </a:r>
            <a:r>
              <a:rPr b="1" lang="es-AR" sz="1900">
                <a:latin typeface="Calibri"/>
                <a:ea typeface="Calibri"/>
                <a:cs typeface="Calibri"/>
                <a:sym typeface="Calibri"/>
              </a:rPr>
              <a:t>CON FECHA ACTUALIZADA y firmada por la entidad donde realiza la carrera)</a:t>
            </a:r>
            <a:endParaRPr sz="1900">
              <a:latin typeface="Calibri"/>
              <a:ea typeface="Calibri"/>
              <a:cs typeface="Calibri"/>
              <a:sym typeface="Calibri"/>
            </a:endParaRPr>
          </a:p>
          <a:p>
            <a:pPr indent="0" lvl="0" marL="9144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Google Shape;144;p8"/>
          <p:cNvPicPr preferRelativeResize="0"/>
          <p:nvPr/>
        </p:nvPicPr>
        <p:blipFill rotWithShape="1">
          <a:blip r:embed="rId3">
            <a:alphaModFix/>
          </a:blip>
          <a:srcRect b="17967" l="9377" r="51854" t="8713"/>
          <a:stretch/>
        </p:blipFill>
        <p:spPr>
          <a:xfrm>
            <a:off x="699121" y="485718"/>
            <a:ext cx="3825987" cy="587828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8"/>
          <p:cNvPicPr preferRelativeResize="0"/>
          <p:nvPr/>
        </p:nvPicPr>
        <p:blipFill rotWithShape="1">
          <a:blip r:embed="rId3">
            <a:alphaModFix/>
          </a:blip>
          <a:srcRect b="18012" l="53010" r="7835" t="6402"/>
          <a:stretch/>
        </p:blipFill>
        <p:spPr>
          <a:xfrm>
            <a:off x="7643446" y="642762"/>
            <a:ext cx="3946332" cy="5716598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8"/>
          <p:cNvSpPr/>
          <p:nvPr/>
        </p:nvSpPr>
        <p:spPr>
          <a:xfrm>
            <a:off x="4733491" y="160702"/>
            <a:ext cx="2525725" cy="1257551"/>
          </a:xfrm>
          <a:prstGeom prst="rect">
            <a:avLst/>
          </a:prstGeom>
          <a:solidFill>
            <a:srgbClr val="F2F2F2"/>
          </a:solidFill>
          <a:ln cap="flat" cmpd="sng" w="15875">
            <a:solidFill>
              <a:srgbClr val="0B49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AR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EJEMPLO DE </a:t>
            </a:r>
            <a:r>
              <a:rPr b="1" lang="es-AR" sz="1800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CÓMO</a:t>
            </a:r>
            <a:r>
              <a:rPr b="1" i="0" lang="es-AR" sz="1800" u="none" cap="none" strike="noStrike">
                <a:solidFill>
                  <a:schemeClr val="dk1"/>
                </a:solidFill>
                <a:latin typeface="Twentieth Century"/>
                <a:ea typeface="Twentieth Century"/>
                <a:cs typeface="Twentieth Century"/>
                <a:sym typeface="Twentieth Century"/>
              </a:rPr>
              <a:t> COMPLETAR LA DDJJ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>
            <p:ph type="title"/>
          </p:nvPr>
        </p:nvSpPr>
        <p:spPr>
          <a:xfrm>
            <a:off x="362696" y="3012831"/>
            <a:ext cx="3203512" cy="3002544"/>
          </a:xfrm>
          <a:prstGeom prst="rect">
            <a:avLst/>
          </a:prstGeom>
          <a:solidFill>
            <a:srgbClr val="D8F1E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3200"/>
              <a:buFont typeface="Twentieth Century"/>
              <a:buNone/>
            </a:pPr>
            <a:r>
              <a:rPr lang="es-AR" sz="3200"/>
              <a:t>TÍTULOS Y CURSOS REGISTRADOS EN EL CONSEJO ESCOLAR DE SU RESIDENCIA</a:t>
            </a:r>
            <a:endParaRPr/>
          </a:p>
        </p:txBody>
      </p:sp>
      <p:graphicFrame>
        <p:nvGraphicFramePr>
          <p:cNvPr id="152" name="Google Shape;152;p9"/>
          <p:cNvGraphicFramePr/>
          <p:nvPr/>
        </p:nvGraphicFramePr>
        <p:xfrm>
          <a:off x="3760237" y="95172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{2364C39D-54C2-4895-8AD2-DCAEE44F46BD}</a:tableStyleId>
              </a:tblPr>
              <a:tblGrid>
                <a:gridCol w="1430925"/>
                <a:gridCol w="1320300"/>
                <a:gridCol w="1283100"/>
                <a:gridCol w="1364725"/>
                <a:gridCol w="1364725"/>
                <a:gridCol w="1353825"/>
              </a:tblGrid>
              <a:tr h="1406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Titulo / Certificado y/o Capacitación Docente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F1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Expedido por Estab. /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Repart.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F1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Año Egreso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F1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Promedio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o Porcentaje*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F1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Registro título </a:t>
                      </a:r>
                      <a:r>
                        <a:rPr b="1" i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(solo los títulos ya acreditados</a:t>
                      </a: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)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F1EA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Fecha registro de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título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8F1EA"/>
                    </a:solidFill>
                  </a:tcPr>
                </a:tc>
              </a:tr>
              <a:tr h="3352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Consigna el nombre del título tal y como  figura en el mismo.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Los títulos y capacitaciones docentes se deben consignar </a:t>
                      </a: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 su denominación exacta y sin abreviaturas.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Es la Institución </a:t>
                      </a: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donde se obtiene el título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Figura en el título,</a:t>
                      </a: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en el reverso en la mayoría de los títulos actuales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Promedio: para títulos finalizados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8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Porcentaje: para títulos incompletos </a:t>
                      </a: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el porcentaje debe ser actualizado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Este se consigna </a:t>
                      </a: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 el</a:t>
                      </a: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sello del consejo escolar</a:t>
                      </a: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por lo general es coincidente con el número de DNI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Este se consigna </a:t>
                      </a:r>
                      <a:r>
                        <a:rPr b="1"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en el sello del consejo escolar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AR" sz="1050" u="none" cap="none" strike="noStrike">
                          <a:solidFill>
                            <a:srgbClr val="2B2B2B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</a:t>
                      </a:r>
                      <a:endParaRPr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76200" marB="76200" marR="76200" marL="76200" anchor="b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53" name="Google Shape;153;p9"/>
          <p:cNvSpPr txBox="1"/>
          <p:nvPr>
            <p:ph idx="2" type="body"/>
          </p:nvPr>
        </p:nvSpPr>
        <p:spPr>
          <a:xfrm flipH="1" rot="-5400000">
            <a:off x="737117" y="6126054"/>
            <a:ext cx="45719" cy="457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25000" lnSpcReduction="20000"/>
          </a:bodyPr>
          <a:lstStyle/>
          <a:p>
            <a:pPr indent="0" lvl="0" marL="0" rtl="0" algn="l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t/>
            </a:r>
            <a:endParaRPr/>
          </a:p>
        </p:txBody>
      </p:sp>
      <p:sp>
        <p:nvSpPr>
          <p:cNvPr id="154" name="Google Shape;154;p9"/>
          <p:cNvSpPr/>
          <p:nvPr/>
        </p:nvSpPr>
        <p:spPr>
          <a:xfrm>
            <a:off x="314129" y="1883251"/>
            <a:ext cx="3334140" cy="80021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1" i="0" lang="es-A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EJEMPLO DE CÓMO COMPLETAR LA DDJJ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B2B2B"/>
              </a:buClr>
              <a:buSzPts val="1200"/>
              <a:buFont typeface="Arial"/>
              <a:buNone/>
            </a:pPr>
            <a:r>
              <a:rPr b="1" i="0" lang="es-AR" sz="1200" u="none" cap="none" strike="noStrike">
                <a:solidFill>
                  <a:srgbClr val="2B2B2B"/>
                </a:solidFill>
                <a:latin typeface="Arial"/>
                <a:ea typeface="Arial"/>
                <a:cs typeface="Arial"/>
                <a:sym typeface="Arial"/>
              </a:rPr>
              <a:t>TITULOS Y/O LOS CERTIFICADOS HABILITANTES</a:t>
            </a:r>
            <a:endParaRPr b="0" i="0" sz="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alibri"/>
              <a:buNone/>
            </a:pPr>
            <a:r>
              <a:rPr b="0" i="0" lang="es-AR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FIRMAR LA DECLARACION JURADA        ( NO OLVIDAR)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9"/>
          <p:cNvSpPr/>
          <p:nvPr/>
        </p:nvSpPr>
        <p:spPr>
          <a:xfrm>
            <a:off x="1043193" y="925561"/>
            <a:ext cx="1055400" cy="223020"/>
          </a:xfrm>
          <a:prstGeom prst="striped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5875">
            <a:solidFill>
              <a:srgbClr val="0B496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wentieth Century"/>
              <a:ea typeface="Twentieth Century"/>
              <a:cs typeface="Twentieth Century"/>
              <a:sym typeface="Twentieth Century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Integral">
  <a:themeElements>
    <a:clrScheme name="Integral">
      <a:dk1>
        <a:srgbClr val="000000"/>
      </a:dk1>
      <a:lt1>
        <a:srgbClr val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2024-05-27T14:07:16Z</dcterms:created>
  <dc:creator>SEÑO SARA</dc:creator>
</cp:coreProperties>
</file>